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Montserrat"/>
      <p:regular r:id="rId22"/>
      <p:bold r:id="rId23"/>
      <p:italic r:id="rId24"/>
      <p:boldItalic r:id="rId25"/>
    </p:embeddedFont>
    <p:embeddedFont>
      <p:font typeface="Palatino Linotype"/>
      <p:regular r:id="rId26"/>
      <p:bold r:id="rId27"/>
      <p:italic r:id="rId28"/>
      <p:boldItalic r:id="rId29"/>
    </p:embeddedFont>
    <p:embeddedFont>
      <p:font typeface="Tahom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6">
          <p15:clr>
            <a:srgbClr val="A4A3A4"/>
          </p15:clr>
        </p15:guide>
        <p15:guide id="2" pos="3840">
          <p15:clr>
            <a:srgbClr val="A4A3A4"/>
          </p15:clr>
        </p15:guide>
        <p15:guide id="3" pos="600">
          <p15:clr>
            <a:srgbClr val="A4A3A4"/>
          </p15:clr>
        </p15:guide>
        <p15:guide id="4" pos="7080">
          <p15:clr>
            <a:srgbClr val="A4A3A4"/>
          </p15:clr>
        </p15:guide>
        <p15:guide id="5" orient="horz" pos="576">
          <p15:clr>
            <a:srgbClr val="A4A3A4"/>
          </p15:clr>
        </p15:guide>
        <p15:guide id="6" orient="horz" pos="3720">
          <p15:clr>
            <a:srgbClr val="A4A3A4"/>
          </p15:clr>
        </p15:guide>
      </p15:sldGuideLst>
    </p:ext>
    <p:ext uri="GoogleSlidesCustomDataVersion2">
      <go:slidesCustomData xmlns:go="http://customooxmlschemas.google.com/" r:id="rId32" roundtripDataSignature="AMtx7mh70H8dVsOJ9PZaWg3OErUogisz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334F68-6D89-44AF-BFC4-9DB0766696EF}">
  <a:tblStyle styleId="{C8334F68-6D89-44AF-BFC4-9DB0766696E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6" orient="horz"/>
        <p:guide pos="3840"/>
        <p:guide pos="600"/>
        <p:guide pos="7080"/>
        <p:guide pos="576" orient="horz"/>
        <p:guide pos="37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alatinoLinotype-regular.fntdata"/><Relationship Id="rId25" Type="http://schemas.openxmlformats.org/officeDocument/2006/relationships/font" Target="fonts/Montserrat-boldItalic.fntdata"/><Relationship Id="rId28" Type="http://schemas.openxmlformats.org/officeDocument/2006/relationships/font" Target="fonts/PalatinoLinotype-italic.fntdata"/><Relationship Id="rId27" Type="http://schemas.openxmlformats.org/officeDocument/2006/relationships/font" Target="fonts/PalatinoLinotyp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alatinoLinotype-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sonjajovanovic\Desktop\CROSS%20REIS\Regenerative%20Economics%20-%20Turkie\Shannon%20-%20centre%20and%20out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Sheet1!$D$4:$D$5</c:f>
              <c:strCache>
                <c:ptCount val="1"/>
                <c:pt idx="0">
                  <c:v>Shannon Index Centre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Sheet1!$C$6:$C$11</c:f>
              <c:strCache>
                <c:ptCount val="6"/>
                <c:pt idx="0">
                  <c:v>Niš</c:v>
                </c:pt>
                <c:pt idx="1">
                  <c:v>Amsterdam</c:v>
                </c:pt>
                <c:pt idx="2">
                  <c:v>Bologna</c:v>
                </c:pt>
                <c:pt idx="3">
                  <c:v>Cambridge</c:v>
                </c:pt>
                <c:pt idx="4">
                  <c:v>Oslo</c:v>
                </c:pt>
                <c:pt idx="5">
                  <c:v>Paris</c:v>
                </c:pt>
              </c:strCache>
            </c:strRef>
          </c:cat>
          <c:val>
            <c:numRef>
              <c:f>Sheet1!$D$6:$D$11</c:f>
              <c:numCache>
                <c:formatCode>0.00</c:formatCode>
                <c:ptCount val="6"/>
                <c:pt idx="0">
                  <c:v>1.37</c:v>
                </c:pt>
                <c:pt idx="1">
                  <c:v>3.08</c:v>
                </c:pt>
                <c:pt idx="2">
                  <c:v>3.07</c:v>
                </c:pt>
                <c:pt idx="3">
                  <c:v>3.4099999999999997</c:v>
                </c:pt>
                <c:pt idx="4">
                  <c:v>2</c:v>
                </c:pt>
                <c:pt idx="5">
                  <c:v>2.61</c:v>
                </c:pt>
              </c:numCache>
            </c:numRef>
          </c:val>
          <c:extLst>
            <c:ext xmlns:c16="http://schemas.microsoft.com/office/drawing/2014/chart" uri="{C3380CC4-5D6E-409C-BE32-E72D297353CC}">
              <c16:uniqueId val="{00000000-399F-574C-95B8-4A4324128301}"/>
            </c:ext>
          </c:extLst>
        </c:ser>
        <c:ser>
          <c:idx val="1"/>
          <c:order val="1"/>
          <c:tx>
            <c:strRef>
              <c:f>Sheet1!$E$4:$E$5</c:f>
              <c:strCache>
                <c:ptCount val="1"/>
                <c:pt idx="0">
                  <c:v>Shannon Index Outside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Sheet1!$C$6:$C$11</c:f>
              <c:strCache>
                <c:ptCount val="6"/>
                <c:pt idx="0">
                  <c:v>Niš</c:v>
                </c:pt>
                <c:pt idx="1">
                  <c:v>Amsterdam</c:v>
                </c:pt>
                <c:pt idx="2">
                  <c:v>Bologna</c:v>
                </c:pt>
                <c:pt idx="3">
                  <c:v>Cambridge</c:v>
                </c:pt>
                <c:pt idx="4">
                  <c:v>Oslo</c:v>
                </c:pt>
                <c:pt idx="5">
                  <c:v>Paris</c:v>
                </c:pt>
              </c:strCache>
            </c:strRef>
          </c:cat>
          <c:val>
            <c:numRef>
              <c:f>Sheet1!$E$6:$E$11</c:f>
              <c:numCache>
                <c:formatCode>0.00</c:formatCode>
                <c:ptCount val="6"/>
                <c:pt idx="0">
                  <c:v>2.8</c:v>
                </c:pt>
                <c:pt idx="1">
                  <c:v>4.18</c:v>
                </c:pt>
                <c:pt idx="2">
                  <c:v>3.84</c:v>
                </c:pt>
                <c:pt idx="3">
                  <c:v>3.56</c:v>
                </c:pt>
                <c:pt idx="4">
                  <c:v>3.61</c:v>
                </c:pt>
                <c:pt idx="5">
                  <c:v>3.13</c:v>
                </c:pt>
              </c:numCache>
            </c:numRef>
          </c:val>
          <c:extLst>
            <c:ext xmlns:c16="http://schemas.microsoft.com/office/drawing/2014/chart" uri="{C3380CC4-5D6E-409C-BE32-E72D297353CC}">
              <c16:uniqueId val="{00000001-399F-574C-95B8-4A4324128301}"/>
            </c:ext>
          </c:extLst>
        </c:ser>
        <c:dLbls>
          <c:dLblPos val="outEnd"/>
          <c:showLegendKey val="0"/>
          <c:showVal val="1"/>
          <c:showCatName val="0"/>
          <c:showSerName val="0"/>
          <c:showPercent val="0"/>
          <c:showBubbleSize val="0"/>
        </c:dLbls>
        <c:gapWidth val="219"/>
        <c:overlap val="-27"/>
        <c:axId val="330099712"/>
        <c:axId val="378299136"/>
      </c:barChart>
      <c:catAx>
        <c:axId val="33009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RS"/>
          </a:p>
        </c:txPr>
        <c:crossAx val="378299136"/>
        <c:crosses val="autoZero"/>
        <c:auto val="1"/>
        <c:lblAlgn val="ctr"/>
        <c:lblOffset val="100"/>
        <c:noMultiLvlLbl val="0"/>
      </c:catAx>
      <c:valAx>
        <c:axId val="378299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RS"/>
          </a:p>
        </c:txPr>
        <c:crossAx val="33009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RS"/>
        </a:p>
      </c:txPr>
    </c:legend>
    <c:plotVisOnly val="1"/>
    <c:dispBlanksAs val="gap"/>
    <c:showDLblsOverMax val="0"/>
    <c:extLst>
      <c:ext uri="{0b15fc19-7d7d-44ad-8c2d-2c3a37ce22c3}">
        <chartProps xmlns="https://web.wps.cn/et/2018/main" chartId="{11519b88-c094-42b1-9b1c-54b900c69c59}"/>
      </c:ext>
    </c:extLst>
  </c:chart>
  <c:spPr>
    <a:noFill/>
    <a:ln>
      <a:noFill/>
    </a:ln>
    <a:effectLst/>
  </c:spPr>
  <c:txPr>
    <a:bodyPr/>
    <a:lstStyle/>
    <a:p>
      <a:pPr>
        <a:defRPr/>
      </a:pPr>
      <a:endParaRPr lang="e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1pPr>
            <a:lvl2pPr indent="-228600" lvl="1" marL="9144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2pPr>
            <a:lvl3pPr indent="-228600" lvl="2" marL="13716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3pPr>
            <a:lvl4pPr indent="-228600" lvl="3" marL="18288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4pPr>
            <a:lvl5pPr indent="-228600" lvl="4" marL="22860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venir"/>
                <a:ea typeface="Avenir"/>
                <a:cs typeface="Avenir"/>
                <a:sym typeface="Avenir"/>
              </a:rPr>
              <a:t>‹#›</a:t>
            </a:fld>
            <a:endParaRPr b="0" i="0" sz="1200" u="none" cap="none" strike="noStrike">
              <a:solidFill>
                <a:schemeClr val="dk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05" name="Google Shape;2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sz="1800">
                <a:solidFill>
                  <a:srgbClr val="000000"/>
                </a:solidFill>
                <a:latin typeface="Calibri"/>
                <a:ea typeface="Calibri"/>
                <a:cs typeface="Calibri"/>
                <a:sym typeface="Calibri"/>
              </a:rPr>
              <a:t> </a:t>
            </a:r>
            <a:endParaRPr/>
          </a:p>
        </p:txBody>
      </p:sp>
      <p:sp>
        <p:nvSpPr>
          <p:cNvPr id="217" name="Google Shape;2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sz="1800">
                <a:solidFill>
                  <a:srgbClr val="000000"/>
                </a:solidFill>
                <a:latin typeface="Calibri"/>
                <a:ea typeface="Calibri"/>
                <a:cs typeface="Calibri"/>
                <a:sym typeface="Calibri"/>
              </a:rPr>
              <a:t> </a:t>
            </a:r>
            <a:endParaRPr/>
          </a:p>
        </p:txBody>
      </p:sp>
      <p:sp>
        <p:nvSpPr>
          <p:cNvPr id="229" name="Google Shape;2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sz="1800">
                <a:solidFill>
                  <a:srgbClr val="000000"/>
                </a:solidFill>
                <a:latin typeface="Calibri"/>
                <a:ea typeface="Calibri"/>
                <a:cs typeface="Calibri"/>
                <a:sym typeface="Calibri"/>
              </a:rPr>
              <a:t> </a:t>
            </a:r>
            <a:endParaRPr/>
          </a:p>
        </p:txBody>
      </p:sp>
      <p:sp>
        <p:nvSpPr>
          <p:cNvPr id="240" name="Google Shape;24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sz="1800">
                <a:solidFill>
                  <a:srgbClr val="000000"/>
                </a:solidFill>
                <a:latin typeface="Calibri"/>
                <a:ea typeface="Calibri"/>
                <a:cs typeface="Calibri"/>
                <a:sym typeface="Calibri"/>
              </a:rPr>
              <a:t> </a:t>
            </a:r>
            <a:endParaRPr/>
          </a:p>
        </p:txBody>
      </p:sp>
      <p:sp>
        <p:nvSpPr>
          <p:cNvPr id="251" name="Google Shape;25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sz="1800">
                <a:solidFill>
                  <a:srgbClr val="000000"/>
                </a:solidFill>
                <a:latin typeface="Calibri"/>
                <a:ea typeface="Calibri"/>
                <a:cs typeface="Calibri"/>
                <a:sym typeface="Calibri"/>
              </a:rPr>
              <a:t> </a:t>
            </a:r>
            <a:endParaRPr/>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venir"/>
              <a:buNone/>
            </a:pPr>
            <a:r>
              <a:t/>
            </a:r>
            <a:endParaRPr/>
          </a:p>
        </p:txBody>
      </p:sp>
      <p:sp>
        <p:nvSpPr>
          <p:cNvPr id="183" name="Google Shape;1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GB" sz="1800">
                <a:solidFill>
                  <a:srgbClr val="000000"/>
                </a:solidFill>
                <a:latin typeface="Calibri"/>
                <a:ea typeface="Calibri"/>
                <a:cs typeface="Calibri"/>
                <a:sym typeface="Calibri"/>
              </a:rPr>
              <a:t>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26"/>
          <p:cNvSpPr/>
          <p:nvPr>
            <p:ph idx="2" type="pic"/>
          </p:nvPr>
        </p:nvSpPr>
        <p:spPr>
          <a:xfrm>
            <a:off x="5764696" y="0"/>
            <a:ext cx="6427304" cy="6857999"/>
          </a:xfrm>
          <a:prstGeom prst="rect">
            <a:avLst/>
          </a:prstGeom>
          <a:solidFill>
            <a:srgbClr val="D8D8D8"/>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7" name="Shape 37"/>
        <p:cNvGrpSpPr/>
        <p:nvPr/>
      </p:nvGrpSpPr>
      <p:grpSpPr>
        <a:xfrm>
          <a:off x="0" y="0"/>
          <a:ext cx="0" cy="0"/>
          <a:chOff x="0" y="0"/>
          <a:chExt cx="0" cy="0"/>
        </a:xfrm>
      </p:grpSpPr>
      <p:sp>
        <p:nvSpPr>
          <p:cNvPr id="38" name="Google Shape;38;p27"/>
          <p:cNvSpPr/>
          <p:nvPr>
            <p:ph idx="2" type="pic"/>
          </p:nvPr>
        </p:nvSpPr>
        <p:spPr>
          <a:xfrm>
            <a:off x="2843213" y="0"/>
            <a:ext cx="9348787" cy="6858000"/>
          </a:xfrm>
          <a:prstGeom prst="rect">
            <a:avLst/>
          </a:prstGeom>
          <a:solidFill>
            <a:srgbClr val="D8D8D8"/>
          </a:solidFill>
          <a:ln>
            <a:noFill/>
          </a:ln>
        </p:spPr>
      </p:sp>
      <p:sp>
        <p:nvSpPr>
          <p:cNvPr id="39" name="Google Shape;39;p27"/>
          <p:cNvSpPr/>
          <p:nvPr/>
        </p:nvSpPr>
        <p:spPr>
          <a:xfrm>
            <a:off x="0" y="0"/>
            <a:ext cx="2843213" cy="6858000"/>
          </a:xfrm>
          <a:prstGeom prst="rect">
            <a:avLst/>
          </a:prstGeom>
          <a:solidFill>
            <a:srgbClr val="3546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40" name="Shape 40"/>
        <p:cNvGrpSpPr/>
        <p:nvPr/>
      </p:nvGrpSpPr>
      <p:grpSpPr>
        <a:xfrm>
          <a:off x="0" y="0"/>
          <a:ext cx="0" cy="0"/>
          <a:chOff x="0" y="0"/>
          <a:chExt cx="0" cy="0"/>
        </a:xfrm>
      </p:grpSpPr>
      <p:sp>
        <p:nvSpPr>
          <p:cNvPr id="41" name="Google Shape;41;p28"/>
          <p:cNvSpPr/>
          <p:nvPr>
            <p:ph idx="2" type="pic"/>
          </p:nvPr>
        </p:nvSpPr>
        <p:spPr>
          <a:xfrm>
            <a:off x="5082540" y="0"/>
            <a:ext cx="5913120" cy="6858000"/>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2" name="Shape 42"/>
        <p:cNvGrpSpPr/>
        <p:nvPr/>
      </p:nvGrpSpPr>
      <p:grpSpPr>
        <a:xfrm>
          <a:off x="0" y="0"/>
          <a:ext cx="0" cy="0"/>
          <a:chOff x="0" y="0"/>
          <a:chExt cx="0" cy="0"/>
        </a:xfrm>
      </p:grpSpPr>
      <p:sp>
        <p:nvSpPr>
          <p:cNvPr id="43" name="Google Shape;43;p29"/>
          <p:cNvSpPr/>
          <p:nvPr>
            <p:ph idx="2" type="pic"/>
          </p:nvPr>
        </p:nvSpPr>
        <p:spPr>
          <a:xfrm>
            <a:off x="5067300" y="0"/>
            <a:ext cx="3594100" cy="6858000"/>
          </a:xfrm>
          <a:prstGeom prst="rect">
            <a:avLst/>
          </a:prstGeom>
          <a:solidFill>
            <a:srgbClr val="D8D8D8"/>
          </a:solidFill>
          <a:ln>
            <a:noFill/>
          </a:ln>
        </p:spPr>
      </p:sp>
      <p:sp>
        <p:nvSpPr>
          <p:cNvPr id="44" name="Google Shape;44;p29"/>
          <p:cNvSpPr/>
          <p:nvPr>
            <p:ph idx="3" type="pic"/>
          </p:nvPr>
        </p:nvSpPr>
        <p:spPr>
          <a:xfrm>
            <a:off x="8661400" y="3429000"/>
            <a:ext cx="3559630" cy="3429001"/>
          </a:xfrm>
          <a:prstGeom prst="rect">
            <a:avLst/>
          </a:prstGeom>
          <a:solidFill>
            <a:srgbClr val="D8D8D8"/>
          </a:solidFill>
          <a:ln>
            <a:noFill/>
          </a:ln>
        </p:spPr>
      </p:sp>
      <p:sp>
        <p:nvSpPr>
          <p:cNvPr id="45" name="Google Shape;45;p29"/>
          <p:cNvSpPr/>
          <p:nvPr>
            <p:ph idx="4" type="pic"/>
          </p:nvPr>
        </p:nvSpPr>
        <p:spPr>
          <a:xfrm>
            <a:off x="0" y="3429000"/>
            <a:ext cx="1542009" cy="34290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6" name="Shape 46"/>
        <p:cNvGrpSpPr/>
        <p:nvPr/>
      </p:nvGrpSpPr>
      <p:grpSpPr>
        <a:xfrm>
          <a:off x="0" y="0"/>
          <a:ext cx="0" cy="0"/>
          <a:chOff x="0" y="0"/>
          <a:chExt cx="0" cy="0"/>
        </a:xfrm>
      </p:grpSpPr>
      <p:sp>
        <p:nvSpPr>
          <p:cNvPr id="47" name="Google Shape;47;p30"/>
          <p:cNvSpPr/>
          <p:nvPr/>
        </p:nvSpPr>
        <p:spPr>
          <a:xfrm>
            <a:off x="1292326" y="4184262"/>
            <a:ext cx="1725738" cy="1764261"/>
          </a:xfrm>
          <a:custGeom>
            <a:rect b="b" l="l" r="r" t="t"/>
            <a:pathLst>
              <a:path extrusionOk="0" h="1764261" w="1725738">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rotWithShape="0" algn="ctr" sy="156000">
              <a:srgbClr val="F1FBFD"/>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8" name="Google Shape;48;p30"/>
          <p:cNvSpPr/>
          <p:nvPr>
            <p:ph idx="2" type="pic"/>
          </p:nvPr>
        </p:nvSpPr>
        <p:spPr>
          <a:xfrm>
            <a:off x="0" y="3018970"/>
            <a:ext cx="6096000" cy="3018973"/>
          </a:xfrm>
          <a:prstGeom prst="rect">
            <a:avLst/>
          </a:prstGeom>
          <a:solidFill>
            <a:srgbClr val="D8D8D8"/>
          </a:solidFill>
          <a:ln>
            <a:noFill/>
          </a:ln>
        </p:spPr>
      </p:sp>
      <p:sp>
        <p:nvSpPr>
          <p:cNvPr id="49" name="Google Shape;49;p30"/>
          <p:cNvSpPr/>
          <p:nvPr>
            <p:ph idx="3" type="pic"/>
          </p:nvPr>
        </p:nvSpPr>
        <p:spPr>
          <a:xfrm>
            <a:off x="9231084" y="3018970"/>
            <a:ext cx="2960915" cy="3018973"/>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0" name="Shape 50"/>
        <p:cNvGrpSpPr/>
        <p:nvPr/>
      </p:nvGrpSpPr>
      <p:grpSpPr>
        <a:xfrm>
          <a:off x="0" y="0"/>
          <a:ext cx="0" cy="0"/>
          <a:chOff x="0" y="0"/>
          <a:chExt cx="0" cy="0"/>
        </a:xfrm>
      </p:grpSpPr>
      <p:sp>
        <p:nvSpPr>
          <p:cNvPr id="51" name="Google Shape;51;p31"/>
          <p:cNvSpPr/>
          <p:nvPr/>
        </p:nvSpPr>
        <p:spPr>
          <a:xfrm>
            <a:off x="0" y="0"/>
            <a:ext cx="12192000" cy="6858000"/>
          </a:xfrm>
          <a:prstGeom prst="rect">
            <a:avLst/>
          </a:prstGeom>
          <a:solidFill>
            <a:srgbClr val="F5F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2" name="Google Shape;52;p31"/>
          <p:cNvSpPr/>
          <p:nvPr>
            <p:ph idx="2" type="pic"/>
          </p:nvPr>
        </p:nvSpPr>
        <p:spPr>
          <a:xfrm>
            <a:off x="0" y="0"/>
            <a:ext cx="12192000" cy="3929974"/>
          </a:xfrm>
          <a:prstGeom prst="rect">
            <a:avLst/>
          </a:prstGeom>
          <a:solidFill>
            <a:srgbClr val="D8D8D8"/>
          </a:solidFill>
          <a:ln>
            <a:noFill/>
          </a:ln>
        </p:spPr>
      </p:sp>
      <p:sp>
        <p:nvSpPr>
          <p:cNvPr id="53" name="Google Shape;53;p31"/>
          <p:cNvSpPr/>
          <p:nvPr>
            <p:ph idx="3" type="pic"/>
          </p:nvPr>
        </p:nvSpPr>
        <p:spPr>
          <a:xfrm>
            <a:off x="2210032" y="2678136"/>
            <a:ext cx="4007794" cy="336577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54" name="Shape 54"/>
        <p:cNvGrpSpPr/>
        <p:nvPr/>
      </p:nvGrpSpPr>
      <p:grpSpPr>
        <a:xfrm>
          <a:off x="0" y="0"/>
          <a:ext cx="0" cy="0"/>
          <a:chOff x="0" y="0"/>
          <a:chExt cx="0" cy="0"/>
        </a:xfrm>
      </p:grpSpPr>
      <p:sp>
        <p:nvSpPr>
          <p:cNvPr id="55" name="Google Shape;55;p32"/>
          <p:cNvSpPr/>
          <p:nvPr>
            <p:ph idx="2" type="pic"/>
          </p:nvPr>
        </p:nvSpPr>
        <p:spPr>
          <a:xfrm>
            <a:off x="0" y="0"/>
            <a:ext cx="12192000" cy="5120640"/>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6" name="Shape 56"/>
        <p:cNvGrpSpPr/>
        <p:nvPr/>
      </p:nvGrpSpPr>
      <p:grpSpPr>
        <a:xfrm>
          <a:off x="0" y="0"/>
          <a:ext cx="0" cy="0"/>
          <a:chOff x="0" y="0"/>
          <a:chExt cx="0" cy="0"/>
        </a:xfrm>
      </p:grpSpPr>
      <p:sp>
        <p:nvSpPr>
          <p:cNvPr id="57" name="Google Shape;57;p33"/>
          <p:cNvSpPr/>
          <p:nvPr/>
        </p:nvSpPr>
        <p:spPr>
          <a:xfrm>
            <a:off x="0" y="13445"/>
            <a:ext cx="12192000" cy="6858000"/>
          </a:xfrm>
          <a:prstGeom prst="rect">
            <a:avLst/>
          </a:prstGeom>
          <a:solidFill>
            <a:srgbClr val="F5F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8" name="Google Shape;58;p33"/>
          <p:cNvSpPr/>
          <p:nvPr/>
        </p:nvSpPr>
        <p:spPr>
          <a:xfrm>
            <a:off x="-14515" y="0"/>
            <a:ext cx="12206515" cy="3439886"/>
          </a:xfrm>
          <a:prstGeom prst="rect">
            <a:avLst/>
          </a:prstGeom>
          <a:solidFill>
            <a:srgbClr val="3546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9" name="Google Shape;59;p33"/>
          <p:cNvSpPr/>
          <p:nvPr/>
        </p:nvSpPr>
        <p:spPr>
          <a:xfrm>
            <a:off x="2984500" y="2379931"/>
            <a:ext cx="6235700" cy="3530600"/>
          </a:xfrm>
          <a:prstGeom prst="roundRect">
            <a:avLst>
              <a:gd fmla="val 12505" name="adj"/>
            </a:avLst>
          </a:prstGeom>
          <a:solidFill>
            <a:schemeClr val="lt1">
              <a:alpha val="61960"/>
            </a:schemeClr>
          </a:solidFill>
          <a:ln>
            <a:noFill/>
          </a:ln>
          <a:effectLst>
            <a:outerShdw blurRad="228600" rotWithShape="0" algn="t" dir="54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0" name="Google Shape;60;p33"/>
          <p:cNvSpPr/>
          <p:nvPr/>
        </p:nvSpPr>
        <p:spPr>
          <a:xfrm>
            <a:off x="2097313" y="2867457"/>
            <a:ext cx="7990116" cy="3056519"/>
          </a:xfrm>
          <a:prstGeom prst="roundRect">
            <a:avLst>
              <a:gd fmla="val 9586" name="adj"/>
            </a:avLst>
          </a:prstGeom>
          <a:solidFill>
            <a:schemeClr val="lt1"/>
          </a:solidFill>
          <a:ln>
            <a:noFill/>
          </a:ln>
          <a:effectLst>
            <a:outerShdw blurRad="228600" rotWithShape="0" algn="t" dir="54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1" name="Google Shape;61;p33"/>
          <p:cNvSpPr/>
          <p:nvPr>
            <p:ph idx="2" type="pic"/>
          </p:nvPr>
        </p:nvSpPr>
        <p:spPr>
          <a:xfrm>
            <a:off x="-14515" y="0"/>
            <a:ext cx="4730893"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2" name="Shape 62"/>
        <p:cNvGrpSpPr/>
        <p:nvPr/>
      </p:nvGrpSpPr>
      <p:grpSpPr>
        <a:xfrm>
          <a:off x="0" y="0"/>
          <a:ext cx="0" cy="0"/>
          <a:chOff x="0" y="0"/>
          <a:chExt cx="0" cy="0"/>
        </a:xfrm>
      </p:grpSpPr>
      <p:sp>
        <p:nvSpPr>
          <p:cNvPr id="63" name="Google Shape;63;p34"/>
          <p:cNvSpPr/>
          <p:nvPr/>
        </p:nvSpPr>
        <p:spPr>
          <a:xfrm>
            <a:off x="5956393" y="3249710"/>
            <a:ext cx="1493278" cy="1482574"/>
          </a:xfrm>
          <a:custGeom>
            <a:rect b="b" l="l" r="r" t="t"/>
            <a:pathLst>
              <a:path extrusionOk="0" h="3724836" w="3751728">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moveTo>
                  <a:pt x="1391457" y="874059"/>
                </a:moveTo>
                <a:cubicBezTo>
                  <a:pt x="1120559" y="874059"/>
                  <a:pt x="900953" y="1093665"/>
                  <a:pt x="900953" y="1364563"/>
                </a:cubicBezTo>
                <a:lnTo>
                  <a:pt x="900953" y="2319932"/>
                </a:lnTo>
                <a:cubicBezTo>
                  <a:pt x="900953" y="2590830"/>
                  <a:pt x="1120559" y="2810436"/>
                  <a:pt x="1391457" y="2810436"/>
                </a:cubicBezTo>
                <a:lnTo>
                  <a:pt x="2360806" y="2810436"/>
                </a:lnTo>
                <a:cubicBezTo>
                  <a:pt x="2631704" y="2810436"/>
                  <a:pt x="2851310" y="2590830"/>
                  <a:pt x="2851310" y="2319932"/>
                </a:cubicBezTo>
                <a:lnTo>
                  <a:pt x="2851310" y="1364563"/>
                </a:lnTo>
                <a:cubicBezTo>
                  <a:pt x="2851310" y="1093665"/>
                  <a:pt x="2631704" y="874059"/>
                  <a:pt x="2360806" y="874059"/>
                </a:cubicBezTo>
                <a:lnTo>
                  <a:pt x="1391457" y="874059"/>
                </a:ln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4" name="Google Shape;64;p34"/>
          <p:cNvSpPr/>
          <p:nvPr/>
        </p:nvSpPr>
        <p:spPr>
          <a:xfrm flipH="1">
            <a:off x="0" y="3132044"/>
            <a:ext cx="3381515" cy="3725957"/>
          </a:xfrm>
          <a:custGeom>
            <a:rect b="b" l="l" r="r" t="t"/>
            <a:pathLst>
              <a:path extrusionOk="0" h="3725957" w="3381515">
                <a:moveTo>
                  <a:pt x="1373296" y="0"/>
                </a:moveTo>
                <a:lnTo>
                  <a:pt x="3381515" y="0"/>
                </a:lnTo>
                <a:lnTo>
                  <a:pt x="3381515" y="1272172"/>
                </a:lnTo>
                <a:lnTo>
                  <a:pt x="2025231" y="1272172"/>
                </a:lnTo>
                <a:cubicBezTo>
                  <a:pt x="1630946" y="1272172"/>
                  <a:pt x="1311315" y="1591803"/>
                  <a:pt x="1311315" y="1986088"/>
                </a:cubicBezTo>
                <a:lnTo>
                  <a:pt x="1311315" y="3376605"/>
                </a:lnTo>
                <a:cubicBezTo>
                  <a:pt x="1311315" y="3475176"/>
                  <a:pt x="1331292" y="3569082"/>
                  <a:pt x="1367418" y="3654493"/>
                </a:cubicBezTo>
                <a:lnTo>
                  <a:pt x="1406208" y="3725957"/>
                </a:lnTo>
                <a:lnTo>
                  <a:pt x="0" y="3725957"/>
                </a:lnTo>
                <a:lnTo>
                  <a:pt x="0" y="1373297"/>
                </a:lnTo>
                <a:cubicBezTo>
                  <a:pt x="0" y="614845"/>
                  <a:pt x="614845" y="0"/>
                  <a:pt x="1373296" y="0"/>
                </a:cubicBezTo>
                <a:close/>
              </a:path>
            </a:pathLst>
          </a:cu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5" name="Google Shape;65;p34"/>
          <p:cNvSpPr/>
          <p:nvPr>
            <p:ph idx="2" type="pic"/>
          </p:nvPr>
        </p:nvSpPr>
        <p:spPr>
          <a:xfrm>
            <a:off x="6150922" y="3414540"/>
            <a:ext cx="1113478" cy="1105498"/>
          </a:xfrm>
          <a:prstGeom prst="rect">
            <a:avLst/>
          </a:prstGeom>
          <a:solidFill>
            <a:srgbClr val="D8D8D8"/>
          </a:solidFill>
          <a:ln>
            <a:noFill/>
          </a:ln>
        </p:spPr>
      </p:sp>
      <p:sp>
        <p:nvSpPr>
          <p:cNvPr id="66" name="Google Shape;66;p34"/>
          <p:cNvSpPr/>
          <p:nvPr>
            <p:ph idx="3" type="pic"/>
          </p:nvPr>
        </p:nvSpPr>
        <p:spPr>
          <a:xfrm>
            <a:off x="-572549" y="4390233"/>
            <a:ext cx="2657940" cy="2900160"/>
          </a:xfrm>
          <a:prstGeom prst="rect">
            <a:avLst/>
          </a:prstGeom>
          <a:solidFill>
            <a:srgbClr val="D8D8D8"/>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7" name="Shape 67"/>
        <p:cNvGrpSpPr/>
        <p:nvPr/>
      </p:nvGrpSpPr>
      <p:grpSpPr>
        <a:xfrm>
          <a:off x="0" y="0"/>
          <a:ext cx="0" cy="0"/>
          <a:chOff x="0" y="0"/>
          <a:chExt cx="0" cy="0"/>
        </a:xfrm>
      </p:grpSpPr>
      <p:sp>
        <p:nvSpPr>
          <p:cNvPr id="68" name="Google Shape;68;p35"/>
          <p:cNvSpPr/>
          <p:nvPr/>
        </p:nvSpPr>
        <p:spPr>
          <a:xfrm>
            <a:off x="1292326" y="4184262"/>
            <a:ext cx="1725738" cy="1764261"/>
          </a:xfrm>
          <a:custGeom>
            <a:rect b="b" l="l" r="r" t="t"/>
            <a:pathLst>
              <a:path extrusionOk="0" h="1764261" w="1725738">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rotWithShape="0" algn="ctr" sy="156000">
              <a:srgbClr val="F1FBFD"/>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9" name="Google Shape;69;p35"/>
          <p:cNvSpPr/>
          <p:nvPr>
            <p:ph idx="2" type="pic"/>
          </p:nvPr>
        </p:nvSpPr>
        <p:spPr>
          <a:xfrm>
            <a:off x="941294" y="2904565"/>
            <a:ext cx="4222376" cy="2971800"/>
          </a:xfrm>
          <a:prstGeom prst="rect">
            <a:avLst/>
          </a:prstGeom>
          <a:solidFill>
            <a:srgbClr val="D8D8D8"/>
          </a:solidFill>
          <a:ln>
            <a:noFill/>
          </a:ln>
        </p:spPr>
      </p:sp>
      <p:sp>
        <p:nvSpPr>
          <p:cNvPr id="70" name="Google Shape;70;p35"/>
          <p:cNvSpPr/>
          <p:nvPr>
            <p:ph idx="3" type="pic"/>
          </p:nvPr>
        </p:nvSpPr>
        <p:spPr>
          <a:xfrm>
            <a:off x="6199094" y="2904565"/>
            <a:ext cx="4222376" cy="29718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1" name="Shape 11"/>
        <p:cNvGrpSpPr/>
        <p:nvPr/>
      </p:nvGrpSpPr>
      <p:grpSpPr>
        <a:xfrm>
          <a:off x="0" y="0"/>
          <a:ext cx="0" cy="0"/>
          <a:chOff x="0" y="0"/>
          <a:chExt cx="0" cy="0"/>
        </a:xfrm>
      </p:grpSpPr>
      <p:sp>
        <p:nvSpPr>
          <p:cNvPr id="12" name="Google Shape;12;p18"/>
          <p:cNvSpPr/>
          <p:nvPr>
            <p:ph idx="2" type="pic"/>
          </p:nvPr>
        </p:nvSpPr>
        <p:spPr>
          <a:xfrm>
            <a:off x="6228272" y="0"/>
            <a:ext cx="5963728" cy="68580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71" name="Shape 71"/>
        <p:cNvGrpSpPr/>
        <p:nvPr/>
      </p:nvGrpSpPr>
      <p:grpSpPr>
        <a:xfrm>
          <a:off x="0" y="0"/>
          <a:ext cx="0" cy="0"/>
          <a:chOff x="0" y="0"/>
          <a:chExt cx="0" cy="0"/>
        </a:xfrm>
      </p:grpSpPr>
      <p:sp>
        <p:nvSpPr>
          <p:cNvPr id="72" name="Google Shape;72;p36"/>
          <p:cNvSpPr/>
          <p:nvPr>
            <p:ph idx="2" type="pic"/>
          </p:nvPr>
        </p:nvSpPr>
        <p:spPr>
          <a:xfrm>
            <a:off x="7620000" y="2014538"/>
            <a:ext cx="3063875" cy="3063875"/>
          </a:xfrm>
          <a:prstGeom prst="ellipse">
            <a:avLst/>
          </a:prstGeom>
          <a:solidFill>
            <a:srgbClr val="D8D8D8"/>
          </a:solidFill>
          <a:ln>
            <a:noFill/>
          </a:ln>
        </p:spPr>
      </p:sp>
      <p:sp>
        <p:nvSpPr>
          <p:cNvPr id="73" name="Google Shape;73;p36"/>
          <p:cNvSpPr/>
          <p:nvPr>
            <p:ph idx="3" type="pic"/>
          </p:nvPr>
        </p:nvSpPr>
        <p:spPr>
          <a:xfrm>
            <a:off x="6877685" y="4069081"/>
            <a:ext cx="1484630" cy="1484630"/>
          </a:xfrm>
          <a:prstGeom prst="ellipse">
            <a:avLst/>
          </a:prstGeom>
          <a:solidFill>
            <a:srgbClr val="F2F2F2"/>
          </a:solidFill>
          <a:ln>
            <a:noFill/>
          </a:ln>
        </p:spPr>
      </p:sp>
      <p:sp>
        <p:nvSpPr>
          <p:cNvPr id="74" name="Google Shape;74;p36"/>
          <p:cNvSpPr/>
          <p:nvPr>
            <p:ph idx="4" type="pic"/>
          </p:nvPr>
        </p:nvSpPr>
        <p:spPr>
          <a:xfrm>
            <a:off x="10137332" y="1897969"/>
            <a:ext cx="1093086" cy="1093086"/>
          </a:xfrm>
          <a:prstGeom prst="ellipse">
            <a:avLst/>
          </a:prstGeom>
          <a:solidFill>
            <a:srgbClr val="F2F2F2"/>
          </a:solidFill>
          <a:ln>
            <a:noFill/>
          </a:ln>
        </p:spPr>
      </p:sp>
      <p:sp>
        <p:nvSpPr>
          <p:cNvPr id="75" name="Google Shape;75;p36"/>
          <p:cNvSpPr/>
          <p:nvPr>
            <p:ph idx="5" type="pic"/>
          </p:nvPr>
        </p:nvSpPr>
        <p:spPr>
          <a:xfrm>
            <a:off x="6300123" y="2827847"/>
            <a:ext cx="718628" cy="718628"/>
          </a:xfrm>
          <a:prstGeom prst="ellipse">
            <a:avLst/>
          </a:prstGeom>
          <a:solidFill>
            <a:srgbClr val="D8D8D8"/>
          </a:solidFill>
          <a:ln>
            <a:noFill/>
          </a:ln>
        </p:spPr>
      </p:sp>
      <p:sp>
        <p:nvSpPr>
          <p:cNvPr id="76" name="Google Shape;76;p36"/>
          <p:cNvSpPr/>
          <p:nvPr>
            <p:ph idx="6" type="pic"/>
          </p:nvPr>
        </p:nvSpPr>
        <p:spPr>
          <a:xfrm>
            <a:off x="8889595" y="5593735"/>
            <a:ext cx="718628" cy="718628"/>
          </a:xfrm>
          <a:prstGeom prst="ellipse">
            <a:avLst/>
          </a:prstGeom>
          <a:solidFill>
            <a:srgbClr val="D8D8D8"/>
          </a:solidFill>
          <a:ln>
            <a:noFill/>
          </a:ln>
        </p:spPr>
      </p:sp>
      <p:sp>
        <p:nvSpPr>
          <p:cNvPr id="77" name="Google Shape;77;p36"/>
          <p:cNvSpPr/>
          <p:nvPr>
            <p:ph idx="7" type="pic"/>
          </p:nvPr>
        </p:nvSpPr>
        <p:spPr>
          <a:xfrm>
            <a:off x="8934834" y="780588"/>
            <a:ext cx="718628" cy="718628"/>
          </a:xfrm>
          <a:prstGeom prst="ellipse">
            <a:avLst/>
          </a:prstGeom>
          <a:solidFill>
            <a:srgbClr val="D8D8D8"/>
          </a:solidFill>
          <a:ln>
            <a:noFill/>
          </a:ln>
        </p:spPr>
      </p:sp>
      <p:sp>
        <p:nvSpPr>
          <p:cNvPr id="78" name="Google Shape;78;p36"/>
          <p:cNvSpPr/>
          <p:nvPr>
            <p:ph idx="8" type="pic"/>
          </p:nvPr>
        </p:nvSpPr>
        <p:spPr>
          <a:xfrm>
            <a:off x="10683875" y="4034859"/>
            <a:ext cx="718628" cy="718628"/>
          </a:xfrm>
          <a:prstGeom prst="ellipse">
            <a:avLst/>
          </a:prstGeom>
          <a:solidFill>
            <a:srgbClr val="D8D8D8"/>
          </a:solidFill>
          <a:ln>
            <a:noFill/>
          </a:ln>
        </p:spPr>
      </p:sp>
      <p:sp>
        <p:nvSpPr>
          <p:cNvPr id="79" name="Google Shape;79;p36"/>
          <p:cNvSpPr/>
          <p:nvPr>
            <p:ph idx="9" type="pic"/>
          </p:nvPr>
        </p:nvSpPr>
        <p:spPr>
          <a:xfrm>
            <a:off x="7332586" y="1610254"/>
            <a:ext cx="718628" cy="718628"/>
          </a:xfrm>
          <a:prstGeom prst="ellipse">
            <a:avLst/>
          </a:prstGeom>
          <a:solidFill>
            <a:srgbClr val="D8D8D8"/>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80" name="Shape 80"/>
        <p:cNvGrpSpPr/>
        <p:nvPr/>
      </p:nvGrpSpPr>
      <p:grpSpPr>
        <a:xfrm>
          <a:off x="0" y="0"/>
          <a:ext cx="0" cy="0"/>
          <a:chOff x="0" y="0"/>
          <a:chExt cx="0" cy="0"/>
        </a:xfrm>
      </p:grpSpPr>
      <p:sp>
        <p:nvSpPr>
          <p:cNvPr id="81" name="Google Shape;81;p37"/>
          <p:cNvSpPr/>
          <p:nvPr/>
        </p:nvSpPr>
        <p:spPr>
          <a:xfrm>
            <a:off x="0" y="0"/>
            <a:ext cx="6096000" cy="6858000"/>
          </a:xfrm>
          <a:custGeom>
            <a:rect b="b" l="l" r="r" t="t"/>
            <a:pathLst>
              <a:path extrusionOk="0" h="3409949" w="6127377">
                <a:moveTo>
                  <a:pt x="0" y="0"/>
                </a:moveTo>
                <a:lnTo>
                  <a:pt x="6127377" y="0"/>
                </a:lnTo>
                <a:lnTo>
                  <a:pt x="6127377" y="2502773"/>
                </a:lnTo>
                <a:cubicBezTo>
                  <a:pt x="6127377" y="3003792"/>
                  <a:pt x="5721220" y="3409949"/>
                  <a:pt x="5220201" y="3409949"/>
                </a:cubicBezTo>
                <a:lnTo>
                  <a:pt x="0" y="3409949"/>
                </a:lnTo>
                <a:lnTo>
                  <a:pt x="0" y="0"/>
                </a:lnTo>
                <a:close/>
              </a:path>
            </a:pathLst>
          </a:custGeom>
          <a:solidFill>
            <a:srgbClr val="D9EFD2">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82" name="Google Shape;82;p37"/>
          <p:cNvSpPr/>
          <p:nvPr>
            <p:ph idx="2" type="pic"/>
          </p:nvPr>
        </p:nvSpPr>
        <p:spPr>
          <a:xfrm>
            <a:off x="1456175" y="3347652"/>
            <a:ext cx="1826579" cy="1946571"/>
          </a:xfrm>
          <a:prstGeom prst="rect">
            <a:avLst/>
          </a:prstGeom>
          <a:solidFill>
            <a:srgbClr val="D8D8D8"/>
          </a:solidFill>
          <a:ln>
            <a:noFill/>
          </a:ln>
        </p:spPr>
      </p:sp>
      <p:sp>
        <p:nvSpPr>
          <p:cNvPr id="83" name="Google Shape;83;p37"/>
          <p:cNvSpPr/>
          <p:nvPr>
            <p:ph idx="3" type="pic"/>
          </p:nvPr>
        </p:nvSpPr>
        <p:spPr>
          <a:xfrm>
            <a:off x="8902531" y="3428677"/>
            <a:ext cx="1915107" cy="1979676"/>
          </a:xfrm>
          <a:prstGeom prst="rect">
            <a:avLst/>
          </a:prstGeom>
          <a:solidFill>
            <a:srgbClr val="D8D8D8"/>
          </a:solidFill>
          <a:ln>
            <a:noFill/>
          </a:ln>
        </p:spPr>
      </p:sp>
      <p:sp>
        <p:nvSpPr>
          <p:cNvPr id="84" name="Google Shape;84;p37"/>
          <p:cNvSpPr/>
          <p:nvPr>
            <p:ph idx="4" type="pic"/>
          </p:nvPr>
        </p:nvSpPr>
        <p:spPr>
          <a:xfrm>
            <a:off x="6199543" y="3461853"/>
            <a:ext cx="1890551" cy="2090551"/>
          </a:xfrm>
          <a:prstGeom prst="rect">
            <a:avLst/>
          </a:prstGeom>
          <a:solidFill>
            <a:srgbClr val="D8D8D8"/>
          </a:solidFill>
          <a:ln>
            <a:noFill/>
          </a:ln>
        </p:spPr>
      </p:sp>
      <p:sp>
        <p:nvSpPr>
          <p:cNvPr id="85" name="Google Shape;85;p37"/>
          <p:cNvSpPr/>
          <p:nvPr>
            <p:ph idx="5" type="pic"/>
          </p:nvPr>
        </p:nvSpPr>
        <p:spPr>
          <a:xfrm>
            <a:off x="3944028" y="3548624"/>
            <a:ext cx="1734249" cy="1833764"/>
          </a:xfrm>
          <a:prstGeom prst="rect">
            <a:avLst/>
          </a:prstGeom>
          <a:solidFill>
            <a:srgbClr val="D8D8D8"/>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spTree>
      <p:nvGrpSpPr>
        <p:cNvPr id="86" name="Shape 86"/>
        <p:cNvGrpSpPr/>
        <p:nvPr/>
      </p:nvGrpSpPr>
      <p:grpSpPr>
        <a:xfrm>
          <a:off x="0" y="0"/>
          <a:ext cx="0" cy="0"/>
          <a:chOff x="0" y="0"/>
          <a:chExt cx="0" cy="0"/>
        </a:xfrm>
      </p:grpSpPr>
      <p:sp>
        <p:nvSpPr>
          <p:cNvPr id="87" name="Google Shape;87;p38"/>
          <p:cNvSpPr/>
          <p:nvPr>
            <p:ph idx="2" type="pic"/>
          </p:nvPr>
        </p:nvSpPr>
        <p:spPr>
          <a:xfrm>
            <a:off x="2" y="3053442"/>
            <a:ext cx="6074228" cy="3804557"/>
          </a:xfrm>
          <a:prstGeom prst="rect">
            <a:avLst/>
          </a:prstGeom>
          <a:solidFill>
            <a:srgbClr val="D8D8D8"/>
          </a:solidFill>
          <a:ln>
            <a:noFill/>
          </a:ln>
        </p:spPr>
      </p:sp>
      <p:sp>
        <p:nvSpPr>
          <p:cNvPr id="88" name="Google Shape;88;p38"/>
          <p:cNvSpPr/>
          <p:nvPr>
            <p:ph idx="3" type="pic"/>
          </p:nvPr>
        </p:nvSpPr>
        <p:spPr>
          <a:xfrm>
            <a:off x="5423598" y="5018107"/>
            <a:ext cx="424752" cy="424752"/>
          </a:xfrm>
          <a:prstGeom prst="ellipse">
            <a:avLst/>
          </a:prstGeom>
          <a:solidFill>
            <a:srgbClr val="F2F2F2"/>
          </a:solidFill>
          <a:ln>
            <a:noFill/>
          </a:ln>
        </p:spPr>
      </p:sp>
      <p:sp>
        <p:nvSpPr>
          <p:cNvPr id="89" name="Google Shape;89;p38"/>
          <p:cNvSpPr/>
          <p:nvPr>
            <p:ph idx="4" type="pic"/>
          </p:nvPr>
        </p:nvSpPr>
        <p:spPr>
          <a:xfrm>
            <a:off x="4687006" y="5018107"/>
            <a:ext cx="424752" cy="424752"/>
          </a:xfrm>
          <a:prstGeom prst="ellipse">
            <a:avLst/>
          </a:prstGeom>
          <a:solidFill>
            <a:srgbClr val="F2F2F2"/>
          </a:solidFill>
          <a:ln>
            <a:noFill/>
          </a:ln>
        </p:spPr>
      </p:sp>
      <p:sp>
        <p:nvSpPr>
          <p:cNvPr id="90" name="Google Shape;90;p38"/>
          <p:cNvSpPr/>
          <p:nvPr>
            <p:ph idx="5" type="pic"/>
          </p:nvPr>
        </p:nvSpPr>
        <p:spPr>
          <a:xfrm>
            <a:off x="3982565" y="5018107"/>
            <a:ext cx="424752" cy="424752"/>
          </a:xfrm>
          <a:prstGeom prst="ellipse">
            <a:avLst/>
          </a:prstGeom>
          <a:solidFill>
            <a:srgbClr val="F2F2F2"/>
          </a:solidFill>
          <a:ln>
            <a:noFill/>
          </a:ln>
        </p:spPr>
      </p:sp>
      <p:sp>
        <p:nvSpPr>
          <p:cNvPr id="91" name="Google Shape;91;p38"/>
          <p:cNvSpPr/>
          <p:nvPr>
            <p:ph idx="6" type="pic"/>
          </p:nvPr>
        </p:nvSpPr>
        <p:spPr>
          <a:xfrm>
            <a:off x="2385760" y="5018107"/>
            <a:ext cx="424752" cy="424752"/>
          </a:xfrm>
          <a:prstGeom prst="ellipse">
            <a:avLst/>
          </a:prstGeom>
          <a:solidFill>
            <a:srgbClr val="F2F2F2"/>
          </a:solidFill>
          <a:ln>
            <a:noFill/>
          </a:ln>
        </p:spPr>
      </p:sp>
      <p:sp>
        <p:nvSpPr>
          <p:cNvPr id="92" name="Google Shape;92;p38"/>
          <p:cNvSpPr/>
          <p:nvPr>
            <p:ph idx="7" type="pic"/>
          </p:nvPr>
        </p:nvSpPr>
        <p:spPr>
          <a:xfrm>
            <a:off x="1649168" y="5018107"/>
            <a:ext cx="424752" cy="424752"/>
          </a:xfrm>
          <a:prstGeom prst="ellipse">
            <a:avLst/>
          </a:prstGeom>
          <a:solidFill>
            <a:srgbClr val="F2F2F2"/>
          </a:solidFill>
          <a:ln>
            <a:noFill/>
          </a:ln>
        </p:spPr>
      </p:sp>
      <p:sp>
        <p:nvSpPr>
          <p:cNvPr id="93" name="Google Shape;93;p38"/>
          <p:cNvSpPr/>
          <p:nvPr>
            <p:ph idx="8" type="pic"/>
          </p:nvPr>
        </p:nvSpPr>
        <p:spPr>
          <a:xfrm>
            <a:off x="944727" y="5018107"/>
            <a:ext cx="424752" cy="424752"/>
          </a:xfrm>
          <a:prstGeom prst="ellipse">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94" name="Shape 94"/>
        <p:cNvGrpSpPr/>
        <p:nvPr/>
      </p:nvGrpSpPr>
      <p:grpSpPr>
        <a:xfrm>
          <a:off x="0" y="0"/>
          <a:ext cx="0" cy="0"/>
          <a:chOff x="0" y="0"/>
          <a:chExt cx="0" cy="0"/>
        </a:xfrm>
      </p:grpSpPr>
      <p:sp>
        <p:nvSpPr>
          <p:cNvPr id="95" name="Google Shape;95;p39"/>
          <p:cNvSpPr/>
          <p:nvPr>
            <p:ph idx="2" type="pic"/>
          </p:nvPr>
        </p:nvSpPr>
        <p:spPr>
          <a:xfrm>
            <a:off x="1549400" y="4807763"/>
            <a:ext cx="5461000" cy="2048336"/>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96" name="Shape 96"/>
        <p:cNvGrpSpPr/>
        <p:nvPr/>
      </p:nvGrpSpPr>
      <p:grpSpPr>
        <a:xfrm>
          <a:off x="0" y="0"/>
          <a:ext cx="0" cy="0"/>
          <a:chOff x="0" y="0"/>
          <a:chExt cx="0" cy="0"/>
        </a:xfrm>
      </p:grpSpPr>
      <p:sp>
        <p:nvSpPr>
          <p:cNvPr id="97" name="Google Shape;97;p40"/>
          <p:cNvSpPr/>
          <p:nvPr/>
        </p:nvSpPr>
        <p:spPr>
          <a:xfrm>
            <a:off x="0" y="4379496"/>
            <a:ext cx="12192000" cy="2478505"/>
          </a:xfrm>
          <a:custGeom>
            <a:rect b="b" l="l" r="r" t="t"/>
            <a:pathLst>
              <a:path extrusionOk="0" h="2478505" w="12192000">
                <a:moveTo>
                  <a:pt x="6360695" y="0"/>
                </a:moveTo>
                <a:cubicBezTo>
                  <a:pt x="8580908" y="0"/>
                  <a:pt x="10564660" y="310200"/>
                  <a:pt x="11875481" y="796865"/>
                </a:cubicBezTo>
                <a:lnTo>
                  <a:pt x="12192000" y="926555"/>
                </a:lnTo>
                <a:lnTo>
                  <a:pt x="12192000" y="2478505"/>
                </a:lnTo>
                <a:lnTo>
                  <a:pt x="0" y="2478505"/>
                </a:lnTo>
                <a:lnTo>
                  <a:pt x="0" y="1194649"/>
                </a:lnTo>
                <a:lnTo>
                  <a:pt x="76512" y="1145984"/>
                </a:lnTo>
                <a:cubicBezTo>
                  <a:pt x="1286740" y="463384"/>
                  <a:pt x="3647102" y="0"/>
                  <a:pt x="636069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98" name="Google Shape;98;p40"/>
          <p:cNvSpPr/>
          <p:nvPr>
            <p:ph idx="2" type="pic"/>
          </p:nvPr>
        </p:nvSpPr>
        <p:spPr>
          <a:xfrm>
            <a:off x="1316851" y="2989848"/>
            <a:ext cx="4222376" cy="2971800"/>
          </a:xfrm>
          <a:prstGeom prst="rect">
            <a:avLst/>
          </a:prstGeom>
          <a:solidFill>
            <a:srgbClr val="F2F2F2"/>
          </a:solidFill>
          <a:ln>
            <a:noFill/>
          </a:ln>
        </p:spPr>
      </p:sp>
      <p:sp>
        <p:nvSpPr>
          <p:cNvPr id="99" name="Google Shape;99;p40"/>
          <p:cNvSpPr/>
          <p:nvPr>
            <p:ph idx="3" type="pic"/>
          </p:nvPr>
        </p:nvSpPr>
        <p:spPr>
          <a:xfrm>
            <a:off x="6593701" y="2989848"/>
            <a:ext cx="4222376" cy="2971800"/>
          </a:xfrm>
          <a:prstGeom prst="rect">
            <a:avLst/>
          </a:prstGeom>
          <a:solidFill>
            <a:srgbClr val="F2F2F2"/>
          </a:solidFill>
          <a:ln>
            <a:noFill/>
          </a:ln>
        </p:spPr>
      </p:sp>
      <p:sp>
        <p:nvSpPr>
          <p:cNvPr id="100" name="Google Shape;100;p40"/>
          <p:cNvSpPr/>
          <p:nvPr>
            <p:ph idx="4" type="pic"/>
          </p:nvPr>
        </p:nvSpPr>
        <p:spPr>
          <a:xfrm>
            <a:off x="6269400" y="3440514"/>
            <a:ext cx="1286870" cy="1177048"/>
          </a:xfrm>
          <a:prstGeom prst="rect">
            <a:avLst/>
          </a:prstGeom>
          <a:solidFill>
            <a:srgbClr val="D8D8D8"/>
          </a:solidFill>
          <a:ln>
            <a:noFill/>
          </a:ln>
        </p:spPr>
      </p:sp>
      <p:sp>
        <p:nvSpPr>
          <p:cNvPr id="101" name="Google Shape;101;p40"/>
          <p:cNvSpPr/>
          <p:nvPr>
            <p:ph idx="5" type="pic"/>
          </p:nvPr>
        </p:nvSpPr>
        <p:spPr>
          <a:xfrm>
            <a:off x="1067596" y="3440514"/>
            <a:ext cx="1286870" cy="1177048"/>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13" name="Shape 13"/>
        <p:cNvGrpSpPr/>
        <p:nvPr/>
      </p:nvGrpSpPr>
      <p:grpSpPr>
        <a:xfrm>
          <a:off x="0" y="0"/>
          <a:ext cx="0" cy="0"/>
          <a:chOff x="0" y="0"/>
          <a:chExt cx="0" cy="0"/>
        </a:xfrm>
      </p:grpSpPr>
      <p:sp>
        <p:nvSpPr>
          <p:cNvPr id="14" name="Google Shape;14;p19"/>
          <p:cNvSpPr/>
          <p:nvPr/>
        </p:nvSpPr>
        <p:spPr>
          <a:xfrm>
            <a:off x="0" y="0"/>
            <a:ext cx="12192000" cy="6858000"/>
          </a:xfrm>
          <a:prstGeom prst="rect">
            <a:avLst/>
          </a:prstGeom>
          <a:solidFill>
            <a:srgbClr val="F5F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5" name="Google Shape;15;p19"/>
          <p:cNvSpPr/>
          <p:nvPr>
            <p:ph idx="2" type="pic"/>
          </p:nvPr>
        </p:nvSpPr>
        <p:spPr>
          <a:xfrm>
            <a:off x="0" y="3673701"/>
            <a:ext cx="3302000" cy="2235200"/>
          </a:xfrm>
          <a:prstGeom prst="rect">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20"/>
          <p:cNvSpPr/>
          <p:nvPr>
            <p:ph idx="2" type="pic"/>
          </p:nvPr>
        </p:nvSpPr>
        <p:spPr>
          <a:xfrm>
            <a:off x="0" y="0"/>
            <a:ext cx="121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 name="Shape 18"/>
        <p:cNvGrpSpPr/>
        <p:nvPr/>
      </p:nvGrpSpPr>
      <p:grpSpPr>
        <a:xfrm>
          <a:off x="0" y="0"/>
          <a:ext cx="0" cy="0"/>
          <a:chOff x="0" y="0"/>
          <a:chExt cx="0" cy="0"/>
        </a:xfrm>
      </p:grpSpPr>
      <p:sp>
        <p:nvSpPr>
          <p:cNvPr id="19" name="Google Shape;19;p21"/>
          <p:cNvSpPr/>
          <p:nvPr/>
        </p:nvSpPr>
        <p:spPr>
          <a:xfrm>
            <a:off x="1292326" y="4184262"/>
            <a:ext cx="1725738" cy="1764261"/>
          </a:xfrm>
          <a:custGeom>
            <a:rect b="b" l="l" r="r" t="t"/>
            <a:pathLst>
              <a:path extrusionOk="0" h="1764261" w="1725738">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rotWithShape="0" algn="ctr" sy="156000">
              <a:srgbClr val="F1FBFD"/>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0" name="Google Shape;20;p21"/>
          <p:cNvSpPr/>
          <p:nvPr/>
        </p:nvSpPr>
        <p:spPr>
          <a:xfrm flipH="1" rot="10800000">
            <a:off x="0" y="2991172"/>
            <a:ext cx="6508375" cy="3866827"/>
          </a:xfrm>
          <a:prstGeom prst="rect">
            <a:avLst/>
          </a:prstGeom>
          <a:solidFill>
            <a:srgbClr val="D9EFD2">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21" name="Google Shape;21;p21"/>
          <p:cNvSpPr/>
          <p:nvPr>
            <p:ph idx="2" type="pic"/>
          </p:nvPr>
        </p:nvSpPr>
        <p:spPr>
          <a:xfrm>
            <a:off x="1970758" y="2991173"/>
            <a:ext cx="4537618" cy="2076773"/>
          </a:xfrm>
          <a:prstGeom prst="rect">
            <a:avLst/>
          </a:prstGeom>
          <a:solidFill>
            <a:srgbClr val="D8D8D8"/>
          </a:solidFill>
          <a:ln>
            <a:noFill/>
          </a:ln>
        </p:spPr>
      </p:sp>
      <p:sp>
        <p:nvSpPr>
          <p:cNvPr id="22" name="Google Shape;22;p21"/>
          <p:cNvSpPr/>
          <p:nvPr>
            <p:ph idx="3" type="pic"/>
          </p:nvPr>
        </p:nvSpPr>
        <p:spPr>
          <a:xfrm>
            <a:off x="7355401" y="2991173"/>
            <a:ext cx="3391180" cy="2076773"/>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3" name="Shape 23"/>
        <p:cNvGrpSpPr/>
        <p:nvPr/>
      </p:nvGrpSpPr>
      <p:grpSpPr>
        <a:xfrm>
          <a:off x="0" y="0"/>
          <a:ext cx="0" cy="0"/>
          <a:chOff x="0" y="0"/>
          <a:chExt cx="0" cy="0"/>
        </a:xfrm>
      </p:grpSpPr>
      <p:sp>
        <p:nvSpPr>
          <p:cNvPr id="24" name="Google Shape;24;p22"/>
          <p:cNvSpPr/>
          <p:nvPr>
            <p:ph idx="2" type="pic"/>
          </p:nvPr>
        </p:nvSpPr>
        <p:spPr>
          <a:xfrm>
            <a:off x="5452842" y="0"/>
            <a:ext cx="4371361" cy="5617030"/>
          </a:xfrm>
          <a:prstGeom prst="rect">
            <a:avLst/>
          </a:prstGeom>
          <a:solidFill>
            <a:srgbClr val="D8D8D8"/>
          </a:solidFill>
          <a:ln>
            <a:noFill/>
          </a:ln>
        </p:spPr>
      </p:sp>
      <p:sp>
        <p:nvSpPr>
          <p:cNvPr id="25" name="Google Shape;25;p22"/>
          <p:cNvSpPr/>
          <p:nvPr>
            <p:ph idx="3" type="pic"/>
          </p:nvPr>
        </p:nvSpPr>
        <p:spPr>
          <a:xfrm>
            <a:off x="2718753" y="0"/>
            <a:ext cx="2747737" cy="5617030"/>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dk1"/>
        </a:solidFill>
      </p:bgPr>
    </p:bg>
    <p:spTree>
      <p:nvGrpSpPr>
        <p:cNvPr id="26" name="Shape 26"/>
        <p:cNvGrpSpPr/>
        <p:nvPr/>
      </p:nvGrpSpPr>
      <p:grpSpPr>
        <a:xfrm>
          <a:off x="0" y="0"/>
          <a:ext cx="0" cy="0"/>
          <a:chOff x="0" y="0"/>
          <a:chExt cx="0" cy="0"/>
        </a:xfrm>
      </p:grpSpPr>
      <p:sp>
        <p:nvSpPr>
          <p:cNvPr id="27" name="Google Shape;27;p23"/>
          <p:cNvSpPr/>
          <p:nvPr>
            <p:ph idx="2" type="pic"/>
          </p:nvPr>
        </p:nvSpPr>
        <p:spPr>
          <a:xfrm>
            <a:off x="0" y="1761725"/>
            <a:ext cx="12192000" cy="3219451"/>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8" name="Shape 28"/>
        <p:cNvGrpSpPr/>
        <p:nvPr/>
      </p:nvGrpSpPr>
      <p:grpSpPr>
        <a:xfrm>
          <a:off x="0" y="0"/>
          <a:ext cx="0" cy="0"/>
          <a:chOff x="0" y="0"/>
          <a:chExt cx="0" cy="0"/>
        </a:xfrm>
      </p:grpSpPr>
      <p:sp>
        <p:nvSpPr>
          <p:cNvPr id="29" name="Google Shape;29;p24"/>
          <p:cNvSpPr/>
          <p:nvPr/>
        </p:nvSpPr>
        <p:spPr>
          <a:xfrm>
            <a:off x="0" y="1"/>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30" name="Google Shape;30;p24"/>
          <p:cNvSpPr/>
          <p:nvPr>
            <p:ph idx="2" type="pic"/>
          </p:nvPr>
        </p:nvSpPr>
        <p:spPr>
          <a:xfrm>
            <a:off x="904874" y="1639887"/>
            <a:ext cx="2595329" cy="3400425"/>
          </a:xfrm>
          <a:prstGeom prst="rect">
            <a:avLst/>
          </a:prstGeom>
          <a:solidFill>
            <a:srgbClr val="D8D8D8"/>
          </a:solidFill>
          <a:ln>
            <a:noFill/>
          </a:ln>
        </p:spPr>
      </p:sp>
      <p:sp>
        <p:nvSpPr>
          <p:cNvPr id="31" name="Google Shape;31;p24"/>
          <p:cNvSpPr/>
          <p:nvPr>
            <p:ph idx="3" type="pic"/>
          </p:nvPr>
        </p:nvSpPr>
        <p:spPr>
          <a:xfrm>
            <a:off x="3500437" y="1639887"/>
            <a:ext cx="2595329" cy="3400425"/>
          </a:xfrm>
          <a:prstGeom prst="rect">
            <a:avLst/>
          </a:prstGeom>
          <a:solidFill>
            <a:srgbClr val="F2F2F2"/>
          </a:solidFill>
          <a:ln>
            <a:noFill/>
          </a:ln>
        </p:spPr>
      </p:sp>
      <p:sp>
        <p:nvSpPr>
          <p:cNvPr id="32" name="Google Shape;32;p24"/>
          <p:cNvSpPr/>
          <p:nvPr>
            <p:ph idx="4" type="pic"/>
          </p:nvPr>
        </p:nvSpPr>
        <p:spPr>
          <a:xfrm>
            <a:off x="6096233" y="1639887"/>
            <a:ext cx="2595329" cy="3400425"/>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3" name="Shape 33"/>
        <p:cNvGrpSpPr/>
        <p:nvPr/>
      </p:nvGrpSpPr>
      <p:grpSpPr>
        <a:xfrm>
          <a:off x="0" y="0"/>
          <a:ext cx="0" cy="0"/>
          <a:chOff x="0" y="0"/>
          <a:chExt cx="0" cy="0"/>
        </a:xfrm>
      </p:grpSpPr>
      <p:sp>
        <p:nvSpPr>
          <p:cNvPr id="34" name="Google Shape;34;p25"/>
          <p:cNvSpPr/>
          <p:nvPr>
            <p:ph idx="2" type="pic"/>
          </p:nvPr>
        </p:nvSpPr>
        <p:spPr>
          <a:xfrm>
            <a:off x="1" y="0"/>
            <a:ext cx="7734299"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crossreis.com/knowledge-hub.html" TargetMode="External"/><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p:nvPr/>
        </p:nvSpPr>
        <p:spPr>
          <a:xfrm>
            <a:off x="240260" y="397868"/>
            <a:ext cx="12192000" cy="3274998"/>
          </a:xfrm>
          <a:prstGeom prst="rect">
            <a:avLst/>
          </a:prstGeom>
          <a:solidFill>
            <a:srgbClr val="354659">
              <a:alpha val="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nvGrpSpPr>
          <p:cNvPr id="108" name="Google Shape;108;p1"/>
          <p:cNvGrpSpPr/>
          <p:nvPr/>
        </p:nvGrpSpPr>
        <p:grpSpPr>
          <a:xfrm>
            <a:off x="7449843" y="1716186"/>
            <a:ext cx="4862287" cy="3649701"/>
            <a:chOff x="931122" y="1992514"/>
            <a:chExt cx="4862287" cy="3649701"/>
          </a:xfrm>
        </p:grpSpPr>
        <p:sp>
          <p:nvSpPr>
            <p:cNvPr id="109" name="Google Shape;109;p1"/>
            <p:cNvSpPr txBox="1"/>
            <p:nvPr/>
          </p:nvSpPr>
          <p:spPr>
            <a:xfrm>
              <a:off x="931122" y="4811218"/>
              <a:ext cx="48622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354659"/>
                  </a:solidFill>
                  <a:latin typeface="Avenir"/>
                  <a:ea typeface="Avenir"/>
                  <a:cs typeface="Avenir"/>
                  <a:sym typeface="Avenir"/>
                </a:rPr>
                <a:t>CROSS-disciplinary network for research excellence in Regenerative Economy Innovation eco-Systems</a:t>
              </a:r>
              <a:endParaRPr/>
            </a:p>
          </p:txBody>
        </p:sp>
        <p:pic>
          <p:nvPicPr>
            <p:cNvPr id="110" name="Google Shape;110;p1"/>
            <p:cNvPicPr preferRelativeResize="0"/>
            <p:nvPr/>
          </p:nvPicPr>
          <p:blipFill rotWithShape="1">
            <a:blip r:embed="rId3">
              <a:alphaModFix/>
            </a:blip>
            <a:srcRect b="0" l="0" r="0" t="0"/>
            <a:stretch/>
          </p:blipFill>
          <p:spPr>
            <a:xfrm>
              <a:off x="3469990" y="1992514"/>
              <a:ext cx="1094940" cy="2664677"/>
            </a:xfrm>
            <a:prstGeom prst="rect">
              <a:avLst/>
            </a:prstGeom>
            <a:noFill/>
            <a:ln>
              <a:noFill/>
            </a:ln>
          </p:spPr>
        </p:pic>
      </p:grpSp>
      <p:pic>
        <p:nvPicPr>
          <p:cNvPr id="111" name="Google Shape;111;p1"/>
          <p:cNvPicPr preferRelativeResize="0"/>
          <p:nvPr/>
        </p:nvPicPr>
        <p:blipFill rotWithShape="1">
          <a:blip r:embed="rId4">
            <a:alphaModFix/>
          </a:blip>
          <a:srcRect b="0" l="0" r="0" t="0"/>
          <a:stretch/>
        </p:blipFill>
        <p:spPr>
          <a:xfrm>
            <a:off x="355055" y="6027123"/>
            <a:ext cx="1809081" cy="364384"/>
          </a:xfrm>
          <a:prstGeom prst="rect">
            <a:avLst/>
          </a:prstGeom>
          <a:noFill/>
          <a:ln>
            <a:noFill/>
          </a:ln>
        </p:spPr>
      </p:pic>
      <p:sp>
        <p:nvSpPr>
          <p:cNvPr id="112" name="Google Shape;112;p1"/>
          <p:cNvSpPr/>
          <p:nvPr/>
        </p:nvSpPr>
        <p:spPr>
          <a:xfrm>
            <a:off x="0" y="26884"/>
            <a:ext cx="12192000" cy="838911"/>
          </a:xfrm>
          <a:prstGeom prst="rect">
            <a:avLst/>
          </a:prstGeom>
          <a:solidFill>
            <a:srgbClr val="3546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13" name="Google Shape;113;p1"/>
          <p:cNvSpPr/>
          <p:nvPr/>
        </p:nvSpPr>
        <p:spPr>
          <a:xfrm>
            <a:off x="0" y="5525585"/>
            <a:ext cx="12192000" cy="81527"/>
          </a:xfrm>
          <a:prstGeom prst="rect">
            <a:avLst/>
          </a:prstGeom>
          <a:solidFill>
            <a:srgbClr val="3546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14" name="Google Shape;114;p1"/>
          <p:cNvSpPr/>
          <p:nvPr/>
        </p:nvSpPr>
        <p:spPr>
          <a:xfrm>
            <a:off x="0" y="6776473"/>
            <a:ext cx="12192000" cy="81527"/>
          </a:xfrm>
          <a:prstGeom prst="rect">
            <a:avLst/>
          </a:prstGeom>
          <a:solidFill>
            <a:srgbClr val="3546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115" name="Google Shape;115;p1"/>
          <p:cNvPicPr preferRelativeResize="0"/>
          <p:nvPr/>
        </p:nvPicPr>
        <p:blipFill rotWithShape="1">
          <a:blip r:embed="rId5">
            <a:alphaModFix/>
          </a:blip>
          <a:srcRect b="0" l="0" r="0" t="0"/>
          <a:stretch/>
        </p:blipFill>
        <p:spPr>
          <a:xfrm>
            <a:off x="2913598" y="5926508"/>
            <a:ext cx="7978720" cy="501079"/>
          </a:xfrm>
          <a:prstGeom prst="rect">
            <a:avLst/>
          </a:prstGeom>
          <a:noFill/>
          <a:ln>
            <a:noFill/>
          </a:ln>
        </p:spPr>
      </p:pic>
      <p:sp>
        <p:nvSpPr>
          <p:cNvPr id="116" name="Google Shape;116;p1"/>
          <p:cNvSpPr txBox="1"/>
          <p:nvPr/>
        </p:nvSpPr>
        <p:spPr>
          <a:xfrm>
            <a:off x="-2443549" y="252283"/>
            <a:ext cx="12192000" cy="3848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sz="4000">
              <a:solidFill>
                <a:srgbClr val="6DAA44"/>
              </a:solidFill>
              <a:latin typeface="Cambria"/>
              <a:ea typeface="Cambria"/>
              <a:cs typeface="Cambria"/>
              <a:sym typeface="Cambria"/>
            </a:endParaRPr>
          </a:p>
          <a:p>
            <a:pPr indent="0" lvl="0" marL="0" marR="0" rtl="0" algn="r">
              <a:spcBef>
                <a:spcPts val="0"/>
              </a:spcBef>
              <a:spcAft>
                <a:spcPts val="0"/>
              </a:spcAft>
              <a:buNone/>
            </a:pPr>
            <a:r>
              <a:t/>
            </a:r>
            <a:endParaRPr sz="3600">
              <a:solidFill>
                <a:srgbClr val="6DAA44"/>
              </a:solidFill>
              <a:latin typeface="Cambria"/>
              <a:ea typeface="Cambria"/>
              <a:cs typeface="Cambria"/>
              <a:sym typeface="Cambria"/>
            </a:endParaRPr>
          </a:p>
          <a:p>
            <a:pPr indent="0" lvl="0" marL="0" marR="0" rtl="0" algn="r">
              <a:spcBef>
                <a:spcPts val="0"/>
              </a:spcBef>
              <a:spcAft>
                <a:spcPts val="0"/>
              </a:spcAft>
              <a:buNone/>
            </a:pPr>
            <a:r>
              <a:rPr lang="en-GB" sz="3200">
                <a:solidFill>
                  <a:srgbClr val="6DAA44"/>
                </a:solidFill>
                <a:latin typeface="Cambria"/>
                <a:ea typeface="Cambria"/>
                <a:cs typeface="Cambria"/>
                <a:sym typeface="Cambria"/>
              </a:rPr>
              <a:t>     				Comparative Analysis of Urban Tree Diversity: </a:t>
            </a:r>
            <a:endParaRPr/>
          </a:p>
          <a:p>
            <a:pPr indent="0" lvl="0" marL="0" marR="0" rtl="0" algn="r">
              <a:spcBef>
                <a:spcPts val="0"/>
              </a:spcBef>
              <a:spcAft>
                <a:spcPts val="0"/>
              </a:spcAft>
              <a:buNone/>
            </a:pPr>
            <a:r>
              <a:rPr lang="en-GB" sz="3200">
                <a:solidFill>
                  <a:srgbClr val="6DAA44"/>
                </a:solidFill>
                <a:latin typeface="Cambria"/>
                <a:ea typeface="Cambria"/>
                <a:cs typeface="Cambria"/>
                <a:sym typeface="Cambria"/>
              </a:rPr>
              <a:t>			Assessing Biodiversity Contributions in Niš and Other European Cities</a:t>
            </a:r>
            <a:endParaRPr sz="3600">
              <a:solidFill>
                <a:schemeClr val="dk1"/>
              </a:solidFill>
              <a:latin typeface="Calibri"/>
              <a:ea typeface="Calibri"/>
              <a:cs typeface="Calibri"/>
              <a:sym typeface="Calibri"/>
            </a:endParaRPr>
          </a:p>
          <a:p>
            <a:pPr indent="0" lvl="0" marL="0" marR="0" rtl="0" algn="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r">
              <a:spcBef>
                <a:spcPts val="0"/>
              </a:spcBef>
              <a:spcAft>
                <a:spcPts val="0"/>
              </a:spcAft>
              <a:buNone/>
            </a:pPr>
            <a:r>
              <a:rPr lang="en-GB" sz="2400">
                <a:solidFill>
                  <a:schemeClr val="dk1"/>
                </a:solidFill>
                <a:latin typeface="Cambria"/>
                <a:ea typeface="Cambria"/>
                <a:cs typeface="Cambria"/>
                <a:sym typeface="Cambria"/>
              </a:rPr>
              <a:t>Jelena Stanković, Marija Džunić, Sonja Jovanović, </a:t>
            </a:r>
            <a:endParaRPr>
              <a:latin typeface="Cambria"/>
              <a:ea typeface="Cambria"/>
              <a:cs typeface="Cambria"/>
              <a:sym typeface="Cambria"/>
            </a:endParaRPr>
          </a:p>
          <a:p>
            <a:pPr indent="0" lvl="0" marL="0" marR="0" rtl="0" algn="r">
              <a:spcBef>
                <a:spcPts val="0"/>
              </a:spcBef>
              <a:spcAft>
                <a:spcPts val="0"/>
              </a:spcAft>
              <a:buNone/>
            </a:pPr>
            <a:r>
              <a:rPr lang="en-GB" sz="2400">
                <a:solidFill>
                  <a:schemeClr val="dk1"/>
                </a:solidFill>
                <a:latin typeface="Cambria"/>
                <a:ea typeface="Cambria"/>
                <a:cs typeface="Cambria"/>
                <a:sym typeface="Cambria"/>
              </a:rPr>
              <a:t>Vesna Janković Milić, Bojana Novićević</a:t>
            </a:r>
            <a:r>
              <a:rPr lang="en-GB" sz="2400">
                <a:solidFill>
                  <a:schemeClr val="dk1"/>
                </a:solidFill>
                <a:latin typeface="Calibri"/>
                <a:ea typeface="Calibri"/>
                <a:cs typeface="Calibri"/>
                <a:sym typeface="Calibri"/>
              </a:rPr>
              <a:t> </a:t>
            </a:r>
            <a:endParaRPr/>
          </a:p>
        </p:txBody>
      </p:sp>
      <p:sp>
        <p:nvSpPr>
          <p:cNvPr id="117" name="Google Shape;117;p1"/>
          <p:cNvSpPr txBox="1"/>
          <p:nvPr/>
        </p:nvSpPr>
        <p:spPr>
          <a:xfrm>
            <a:off x="0" y="4628520"/>
            <a:ext cx="55850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C000"/>
                </a:solidFill>
                <a:latin typeface="Cambria"/>
                <a:ea typeface="Cambria"/>
                <a:cs typeface="Cambria"/>
                <a:sym typeface="Cambria"/>
              </a:rPr>
              <a:t>Nobel X 2025 OsloMet</a:t>
            </a:r>
            <a:endParaRPr b="1" sz="2400">
              <a:solidFill>
                <a:srgbClr val="FFC000"/>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0"/>
          <p:cNvSpPr txBox="1"/>
          <p:nvPr/>
        </p:nvSpPr>
        <p:spPr>
          <a:xfrm>
            <a:off x="3179772" y="319553"/>
            <a:ext cx="956878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000000"/>
              </a:solidFill>
              <a:latin typeface="Cambria"/>
              <a:ea typeface="Cambria"/>
              <a:cs typeface="Cambria"/>
              <a:sym typeface="Cambria"/>
            </a:endParaRPr>
          </a:p>
        </p:txBody>
      </p:sp>
      <p:grpSp>
        <p:nvGrpSpPr>
          <p:cNvPr id="208" name="Google Shape;208;p10"/>
          <p:cNvGrpSpPr/>
          <p:nvPr/>
        </p:nvGrpSpPr>
        <p:grpSpPr>
          <a:xfrm>
            <a:off x="1175761" y="666479"/>
            <a:ext cx="261611" cy="261611"/>
            <a:chOff x="1093788" y="1220788"/>
            <a:chExt cx="306387" cy="306387"/>
          </a:xfrm>
        </p:grpSpPr>
        <p:sp>
          <p:nvSpPr>
            <p:cNvPr id="209" name="Google Shape;209;p10"/>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10" name="Google Shape;210;p10"/>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211" name="Google Shape;211;p10"/>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graphicFrame>
        <p:nvGraphicFramePr>
          <p:cNvPr id="212" name="Google Shape;212;p10"/>
          <p:cNvGraphicFramePr/>
          <p:nvPr/>
        </p:nvGraphicFramePr>
        <p:xfrm>
          <a:off x="1307245" y="2262978"/>
          <a:ext cx="3000000" cy="3000000"/>
        </p:xfrm>
        <a:graphic>
          <a:graphicData uri="http://schemas.openxmlformats.org/drawingml/2006/table">
            <a:tbl>
              <a:tblPr>
                <a:noFill/>
                <a:tableStyleId>{C8334F68-6D89-44AF-BFC4-9DB0766696EF}</a:tableStyleId>
              </a:tblPr>
              <a:tblGrid>
                <a:gridCol w="1518175"/>
                <a:gridCol w="1687125"/>
                <a:gridCol w="1854875"/>
                <a:gridCol w="2468800"/>
                <a:gridCol w="2468800"/>
              </a:tblGrid>
              <a:tr h="594525">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City</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Area</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Stem count</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Most abundant species (%)</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Name of the species</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rowSpan="2">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Niš</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Centre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3998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22</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b="1" i="1" lang="en-GB" sz="1600" u="none" cap="none" strike="noStrike">
                          <a:solidFill>
                            <a:srgbClr val="FF0000"/>
                          </a:solidFill>
                          <a:latin typeface="Palatino Linotype"/>
                          <a:ea typeface="Palatino Linotype"/>
                          <a:cs typeface="Palatino Linotype"/>
                          <a:sym typeface="Palatino Linotype"/>
                        </a:rPr>
                        <a:t>Platanus acerifolia</a:t>
                      </a:r>
                      <a:endParaRPr b="1" sz="1600" u="none" cap="none" strike="noStrike">
                        <a:solidFill>
                          <a:srgbClr val="FF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vMerge="1"/>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Outside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4590</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21</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b="1" i="1" lang="en-GB" sz="1600" u="none" cap="none" strike="noStrike">
                          <a:solidFill>
                            <a:srgbClr val="7030A0"/>
                          </a:solidFill>
                          <a:latin typeface="Palatino Linotype"/>
                          <a:ea typeface="Palatino Linotype"/>
                          <a:cs typeface="Palatino Linotype"/>
                          <a:sym typeface="Palatino Linotype"/>
                        </a:rPr>
                        <a:t>Tilia</a:t>
                      </a:r>
                      <a:r>
                        <a:rPr b="1" lang="en-GB" sz="1600" u="none" cap="none" strike="noStrike">
                          <a:solidFill>
                            <a:srgbClr val="7030A0"/>
                          </a:solidFill>
                          <a:latin typeface="Palatino Linotype"/>
                          <a:ea typeface="Palatino Linotype"/>
                          <a:cs typeface="Palatino Linotype"/>
                          <a:sym typeface="Palatino Linotype"/>
                        </a:rPr>
                        <a:t> spp.</a:t>
                      </a:r>
                      <a:endParaRPr b="1" sz="1600" u="none" cap="none" strike="noStrike">
                        <a:solidFill>
                          <a:srgbClr val="7030A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rowSpan="2">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Amsterdam</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Centre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7828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31</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Ulmus hollandica</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vMerge="1"/>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Outside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156240</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Platanus acerifolia</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rowSpan="2">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Bologna</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Centre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3053</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17</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b="1" i="1" lang="en-GB" sz="1600" u="none" cap="none" strike="noStrike">
                          <a:solidFill>
                            <a:srgbClr val="FF0000"/>
                          </a:solidFill>
                          <a:latin typeface="Palatino Linotype"/>
                          <a:ea typeface="Palatino Linotype"/>
                          <a:cs typeface="Palatino Linotype"/>
                          <a:sym typeface="Palatino Linotype"/>
                        </a:rPr>
                        <a:t>Platanus acerifolia</a:t>
                      </a:r>
                      <a:endParaRPr b="1" sz="1600" u="none" cap="none" strike="noStrike">
                        <a:solidFill>
                          <a:srgbClr val="FF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vMerge="1"/>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Outside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65863</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12</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Celtis australis</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rowSpan="2">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Cambridge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Centre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1928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14</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Gleditsia triacanthos</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vMerge="1"/>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Outside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16503</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10</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Acer platanoides</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rowSpan="2">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Oslo</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Centre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828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56</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Tilia</a:t>
                      </a:r>
                      <a:r>
                        <a:rPr lang="en-GB" sz="1600" u="none" cap="none" strike="noStrike">
                          <a:solidFill>
                            <a:srgbClr val="000000"/>
                          </a:solidFill>
                          <a:latin typeface="Palatino Linotype"/>
                          <a:ea typeface="Palatino Linotype"/>
                          <a:cs typeface="Palatino Linotype"/>
                          <a:sym typeface="Palatino Linotype"/>
                        </a:rPr>
                        <a:t> spp.</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vMerge="1"/>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Outside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13735</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15</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b="1" i="1" lang="en-GB" sz="1600" u="none" cap="none" strike="noStrike">
                          <a:solidFill>
                            <a:srgbClr val="7030A0"/>
                          </a:solidFill>
                          <a:latin typeface="Palatino Linotype"/>
                          <a:ea typeface="Palatino Linotype"/>
                          <a:cs typeface="Palatino Linotype"/>
                          <a:sym typeface="Palatino Linotype"/>
                        </a:rPr>
                        <a:t>Tilia</a:t>
                      </a:r>
                      <a:r>
                        <a:rPr b="1" lang="en-GB" sz="1600" u="none" cap="none" strike="noStrike">
                          <a:solidFill>
                            <a:srgbClr val="7030A0"/>
                          </a:solidFill>
                          <a:latin typeface="Palatino Linotype"/>
                          <a:ea typeface="Palatino Linotype"/>
                          <a:cs typeface="Palatino Linotype"/>
                          <a:sym typeface="Palatino Linotype"/>
                        </a:rPr>
                        <a:t> spp.</a:t>
                      </a:r>
                      <a:endParaRPr b="1" sz="1600" u="none" cap="none" strike="noStrike">
                        <a:solidFill>
                          <a:srgbClr val="7030A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rowSpan="2">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Paris</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Centre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13228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36</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b="1" i="1" lang="en-GB" sz="1600" u="none" cap="none" strike="noStrike">
                          <a:solidFill>
                            <a:srgbClr val="FF0000"/>
                          </a:solidFill>
                          <a:latin typeface="Palatino Linotype"/>
                          <a:ea typeface="Palatino Linotype"/>
                          <a:cs typeface="Palatino Linotype"/>
                          <a:sym typeface="Palatino Linotype"/>
                        </a:rPr>
                        <a:t>Platanus acerifolia</a:t>
                      </a:r>
                      <a:endParaRPr b="1" sz="1600" u="none" cap="none" strike="noStrike">
                        <a:solidFill>
                          <a:srgbClr val="FF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5050">
                <a:tc vMerge="1"/>
                <a:tc>
                  <a:txBody>
                    <a:bodyPr/>
                    <a:lstStyle/>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Outside</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90638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29</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Platanus acerifolia</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3" name="Google Shape;213;p10"/>
          <p:cNvSpPr txBox="1"/>
          <p:nvPr/>
        </p:nvSpPr>
        <p:spPr>
          <a:xfrm>
            <a:off x="2487150" y="1555796"/>
            <a:ext cx="7794274" cy="288477"/>
          </a:xfrm>
          <a:prstGeom prst="rect">
            <a:avLst/>
          </a:prstGeom>
          <a:noFill/>
          <a:ln>
            <a:noFill/>
          </a:ln>
        </p:spPr>
        <p:txBody>
          <a:bodyPr anchorCtr="0" anchor="t" bIns="45700" lIns="91425" spcFirstLastPara="1" rIns="91425" wrap="square" tIns="45700">
            <a:spAutoFit/>
          </a:bodyPr>
          <a:lstStyle/>
          <a:p>
            <a:pPr indent="0" lvl="0" marL="0" marR="0" rtl="0" algn="ctr">
              <a:lnSpc>
                <a:spcPct val="77777"/>
              </a:lnSpc>
              <a:spcBef>
                <a:spcPts val="0"/>
              </a:spcBef>
              <a:spcAft>
                <a:spcPts val="0"/>
              </a:spcAft>
              <a:buNone/>
            </a:pPr>
            <a:r>
              <a:rPr b="1" lang="en-GB" sz="1800">
                <a:solidFill>
                  <a:srgbClr val="000000"/>
                </a:solidFill>
                <a:latin typeface="Palatino Linotype"/>
                <a:ea typeface="Palatino Linotype"/>
                <a:cs typeface="Palatino Linotype"/>
                <a:sym typeface="Palatino Linotype"/>
              </a:rPr>
              <a:t>Table 3. </a:t>
            </a:r>
            <a:r>
              <a:rPr lang="en-GB" sz="1800">
                <a:solidFill>
                  <a:srgbClr val="000000"/>
                </a:solidFill>
                <a:latin typeface="Palatino Linotype"/>
                <a:ea typeface="Palatino Linotype"/>
                <a:cs typeface="Palatino Linotype"/>
                <a:sym typeface="Palatino Linotype"/>
              </a:rPr>
              <a:t>Street tree diversity in the City of Niš and European cities</a:t>
            </a:r>
            <a:endParaRPr sz="1800">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nvSpPr>
        <p:spPr>
          <a:xfrm>
            <a:off x="3179772" y="0"/>
            <a:ext cx="956878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000000"/>
              </a:solidFill>
              <a:latin typeface="Cambria"/>
              <a:ea typeface="Cambria"/>
              <a:cs typeface="Cambria"/>
              <a:sym typeface="Cambria"/>
            </a:endParaRPr>
          </a:p>
        </p:txBody>
      </p:sp>
      <p:grpSp>
        <p:nvGrpSpPr>
          <p:cNvPr id="220" name="Google Shape;220;p11"/>
          <p:cNvGrpSpPr/>
          <p:nvPr/>
        </p:nvGrpSpPr>
        <p:grpSpPr>
          <a:xfrm>
            <a:off x="1175761" y="666479"/>
            <a:ext cx="261611" cy="261611"/>
            <a:chOff x="1093788" y="1220788"/>
            <a:chExt cx="306387" cy="306387"/>
          </a:xfrm>
        </p:grpSpPr>
        <p:sp>
          <p:nvSpPr>
            <p:cNvPr id="221" name="Google Shape;221;p11"/>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22" name="Google Shape;222;p11"/>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223" name="Google Shape;223;p11"/>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graphicFrame>
        <p:nvGraphicFramePr>
          <p:cNvPr id="224" name="Google Shape;224;p11"/>
          <p:cNvGraphicFramePr/>
          <p:nvPr/>
        </p:nvGraphicFramePr>
        <p:xfrm>
          <a:off x="879909" y="2152649"/>
          <a:ext cx="10510902" cy="4600848"/>
        </p:xfrm>
        <a:graphic>
          <a:graphicData uri="http://schemas.openxmlformats.org/drawingml/2006/chart">
            <c:chart r:id="rId4"/>
          </a:graphicData>
        </a:graphic>
      </p:graphicFrame>
      <p:sp>
        <p:nvSpPr>
          <p:cNvPr id="225" name="Google Shape;225;p11"/>
          <p:cNvSpPr txBox="1"/>
          <p:nvPr/>
        </p:nvSpPr>
        <p:spPr>
          <a:xfrm>
            <a:off x="2207623" y="1684700"/>
            <a:ext cx="8778240" cy="288477"/>
          </a:xfrm>
          <a:prstGeom prst="rect">
            <a:avLst/>
          </a:prstGeom>
          <a:noFill/>
          <a:ln>
            <a:noFill/>
          </a:ln>
        </p:spPr>
        <p:txBody>
          <a:bodyPr anchorCtr="0" anchor="t" bIns="45700" lIns="91425" spcFirstLastPara="1" rIns="91425" wrap="square" tIns="45700">
            <a:spAutoFit/>
          </a:bodyPr>
          <a:lstStyle/>
          <a:p>
            <a:pPr indent="0" lvl="0" marL="0" marR="0" rtl="0" algn="ctr">
              <a:lnSpc>
                <a:spcPct val="77777"/>
              </a:lnSpc>
              <a:spcBef>
                <a:spcPts val="0"/>
              </a:spcBef>
              <a:spcAft>
                <a:spcPts val="0"/>
              </a:spcAft>
              <a:buNone/>
            </a:pPr>
            <a:r>
              <a:rPr b="1" lang="en-GB" sz="1800">
                <a:solidFill>
                  <a:srgbClr val="000000"/>
                </a:solidFill>
                <a:latin typeface="Palatino Linotype"/>
                <a:ea typeface="Palatino Linotype"/>
                <a:cs typeface="Palatino Linotype"/>
                <a:sym typeface="Palatino Linotype"/>
              </a:rPr>
              <a:t>Figure 3. </a:t>
            </a:r>
            <a:r>
              <a:rPr lang="en-GB" sz="1800">
                <a:solidFill>
                  <a:srgbClr val="000000"/>
                </a:solidFill>
                <a:latin typeface="Palatino Linotype"/>
                <a:ea typeface="Palatino Linotype"/>
                <a:cs typeface="Palatino Linotype"/>
                <a:sym typeface="Palatino Linotype"/>
              </a:rPr>
              <a:t>Shannon Diversity Index in the centre and outside of the European cities</a:t>
            </a:r>
            <a:endParaRPr sz="1800">
              <a:solidFill>
                <a:srgbClr val="000000"/>
              </a:solidFill>
              <a:latin typeface="Palatino Linotype"/>
              <a:ea typeface="Palatino Linotype"/>
              <a:cs typeface="Palatino Linotype"/>
              <a:sym typeface="Palatino Linotyp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2"/>
          <p:cNvSpPr txBox="1"/>
          <p:nvPr/>
        </p:nvSpPr>
        <p:spPr>
          <a:xfrm>
            <a:off x="2970766" y="538058"/>
            <a:ext cx="956878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000000"/>
              </a:solidFill>
              <a:latin typeface="Cambria"/>
              <a:ea typeface="Cambria"/>
              <a:cs typeface="Cambria"/>
              <a:sym typeface="Cambria"/>
            </a:endParaRPr>
          </a:p>
        </p:txBody>
      </p:sp>
      <p:grpSp>
        <p:nvGrpSpPr>
          <p:cNvPr id="232" name="Google Shape;232;p12"/>
          <p:cNvGrpSpPr/>
          <p:nvPr/>
        </p:nvGrpSpPr>
        <p:grpSpPr>
          <a:xfrm>
            <a:off x="1175761" y="666479"/>
            <a:ext cx="261611" cy="261611"/>
            <a:chOff x="1093788" y="1220788"/>
            <a:chExt cx="306387" cy="306387"/>
          </a:xfrm>
        </p:grpSpPr>
        <p:sp>
          <p:nvSpPr>
            <p:cNvPr id="233" name="Google Shape;233;p12"/>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34" name="Google Shape;234;p12"/>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235" name="Google Shape;235;p12"/>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sp>
        <p:nvSpPr>
          <p:cNvPr id="236" name="Google Shape;236;p12"/>
          <p:cNvSpPr txBox="1"/>
          <p:nvPr/>
        </p:nvSpPr>
        <p:spPr>
          <a:xfrm>
            <a:off x="330926" y="1389980"/>
            <a:ext cx="10712100" cy="514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strike="noStrike">
                <a:solidFill>
                  <a:srgbClr val="222222"/>
                </a:solidFill>
                <a:latin typeface="Cambria"/>
                <a:ea typeface="Cambria"/>
                <a:cs typeface="Cambria"/>
                <a:sym typeface="Cambria"/>
              </a:rPr>
              <a:t>Key findings:</a:t>
            </a:r>
            <a:endParaRPr>
              <a:latin typeface="Cambria"/>
              <a:ea typeface="Cambria"/>
              <a:cs typeface="Cambria"/>
              <a:sym typeface="Cambria"/>
            </a:endParaRPr>
          </a:p>
          <a:p>
            <a:pPr indent="0" lvl="0" marL="0" marR="0" rtl="0" algn="l">
              <a:spcBef>
                <a:spcPts val="600"/>
              </a:spcBef>
              <a:spcAft>
                <a:spcPts val="0"/>
              </a:spcAft>
              <a:buNone/>
            </a:pPr>
            <a:r>
              <a:t/>
            </a:r>
            <a:endParaRPr i="0" sz="1800" u="none" strike="noStrike">
              <a:solidFill>
                <a:srgbClr val="222222"/>
              </a:solidFill>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Arial"/>
              <a:buChar char="•"/>
            </a:pPr>
            <a:r>
              <a:rPr lang="en-GB" sz="1800">
                <a:solidFill>
                  <a:srgbClr val="222222"/>
                </a:solidFill>
                <a:latin typeface="Cambria"/>
                <a:ea typeface="Cambria"/>
                <a:cs typeface="Cambria"/>
                <a:sym typeface="Cambria"/>
              </a:rPr>
              <a:t>Findings from Niš illustrate that </a:t>
            </a:r>
            <a:r>
              <a:rPr b="1" lang="en-GB" sz="1800">
                <a:solidFill>
                  <a:srgbClr val="222222"/>
                </a:solidFill>
                <a:latin typeface="Cambria"/>
                <a:ea typeface="Cambria"/>
                <a:cs typeface="Cambria"/>
                <a:sym typeface="Cambria"/>
              </a:rPr>
              <a:t>lower diversity of trees in the city center makes it more sensitive to ecological vulnerabilities</a:t>
            </a:r>
            <a:r>
              <a:rPr lang="en-GB" sz="1800">
                <a:solidFill>
                  <a:srgbClr val="222222"/>
                </a:solidFill>
                <a:latin typeface="Cambria"/>
                <a:ea typeface="Cambria"/>
                <a:cs typeface="Cambria"/>
                <a:sym typeface="Cambria"/>
              </a:rPr>
              <a:t>, while higher diversity of trees in peripheral areas provides protection against habitat loss and promotes ecological stability. </a:t>
            </a:r>
            <a:endParaRPr>
              <a:latin typeface="Cambria"/>
              <a:ea typeface="Cambria"/>
              <a:cs typeface="Cambria"/>
              <a:sym typeface="Cambria"/>
            </a:endParaRPr>
          </a:p>
          <a:p>
            <a:pPr indent="-171450" lvl="0" marL="285750" marR="0" rtl="0" algn="l">
              <a:spcBef>
                <a:spcPts val="600"/>
              </a:spcBef>
              <a:spcAft>
                <a:spcPts val="0"/>
              </a:spcAft>
              <a:buClr>
                <a:schemeClr val="dk1"/>
              </a:buClr>
              <a:buSzPts val="1800"/>
              <a:buFont typeface="Arial"/>
              <a:buNone/>
            </a:pPr>
            <a:r>
              <a:t/>
            </a:r>
            <a:endParaRPr sz="1800">
              <a:solidFill>
                <a:schemeClr val="dk1"/>
              </a:solidFill>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Arial"/>
              <a:buChar char="•"/>
            </a:pPr>
            <a:r>
              <a:rPr i="0" lang="en-GB" sz="1800" u="none" strike="noStrike">
                <a:solidFill>
                  <a:srgbClr val="222222"/>
                </a:solidFill>
                <a:latin typeface="Cambria"/>
                <a:ea typeface="Cambria"/>
                <a:cs typeface="Cambria"/>
                <a:sym typeface="Cambria"/>
              </a:rPr>
              <a:t>The findings underscore the need for urban planners to </a:t>
            </a:r>
            <a:r>
              <a:rPr b="1" i="0" lang="en-GB" sz="1800" u="none" strike="noStrike">
                <a:solidFill>
                  <a:srgbClr val="222222"/>
                </a:solidFill>
                <a:latin typeface="Cambria"/>
                <a:ea typeface="Cambria"/>
                <a:cs typeface="Cambria"/>
                <a:sym typeface="Cambria"/>
              </a:rPr>
              <a:t>focus on diversifying tree species</a:t>
            </a:r>
            <a:r>
              <a:rPr i="0" lang="en-GB" sz="1800" u="none" strike="noStrike">
                <a:solidFill>
                  <a:srgbClr val="222222"/>
                </a:solidFill>
                <a:latin typeface="Cambria"/>
                <a:ea typeface="Cambria"/>
                <a:cs typeface="Cambria"/>
                <a:sym typeface="Cambria"/>
              </a:rPr>
              <a:t> in both urban and rural areas. </a:t>
            </a:r>
            <a:endParaRPr>
              <a:latin typeface="Cambria"/>
              <a:ea typeface="Cambria"/>
              <a:cs typeface="Cambria"/>
              <a:sym typeface="Cambria"/>
            </a:endParaRPr>
          </a:p>
          <a:p>
            <a:pPr indent="-171450" lvl="0" marL="285750" marR="0" rtl="0" algn="l">
              <a:spcBef>
                <a:spcPts val="600"/>
              </a:spcBef>
              <a:spcAft>
                <a:spcPts val="0"/>
              </a:spcAft>
              <a:buClr>
                <a:schemeClr val="dk1"/>
              </a:buClr>
              <a:buSzPts val="1800"/>
              <a:buFont typeface="Arial"/>
              <a:buNone/>
            </a:pPr>
            <a:r>
              <a:t/>
            </a:r>
            <a:endParaRPr i="0" sz="1800" u="none" strike="noStrike">
              <a:solidFill>
                <a:srgbClr val="222222"/>
              </a:solidFill>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Arial"/>
              <a:buChar char="•"/>
            </a:pPr>
            <a:r>
              <a:rPr i="0" lang="en-GB" sz="1800" u="none" strike="noStrike">
                <a:solidFill>
                  <a:srgbClr val="222222"/>
                </a:solidFill>
                <a:latin typeface="Cambria"/>
                <a:ea typeface="Cambria"/>
                <a:cs typeface="Cambria"/>
                <a:sym typeface="Cambria"/>
              </a:rPr>
              <a:t>The enhancement of green spaces in the city centre through the introduction </a:t>
            </a:r>
            <a:r>
              <a:rPr b="1" i="0" lang="en-GB" sz="1800" u="none" strike="noStrike">
                <a:solidFill>
                  <a:srgbClr val="222222"/>
                </a:solidFill>
                <a:latin typeface="Cambria"/>
                <a:ea typeface="Cambria"/>
                <a:cs typeface="Cambria"/>
                <a:sym typeface="Cambria"/>
              </a:rPr>
              <a:t>of diverse species could mitigate the adverse effects</a:t>
            </a:r>
            <a:r>
              <a:rPr i="0" lang="en-GB" sz="1800" u="none" strike="noStrike">
                <a:solidFill>
                  <a:srgbClr val="222222"/>
                </a:solidFill>
                <a:latin typeface="Cambria"/>
                <a:ea typeface="Cambria"/>
                <a:cs typeface="Cambria"/>
                <a:sym typeface="Cambria"/>
              </a:rPr>
              <a:t> of urbanisation, promote biodiversity, and improve air quality.</a:t>
            </a:r>
            <a:endParaRPr>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Cambria"/>
              <a:buChar char="•"/>
            </a:pPr>
            <a:r>
              <a:rPr i="0" lang="en-GB" sz="1800" u="none" strike="noStrike">
                <a:solidFill>
                  <a:srgbClr val="222222"/>
                </a:solidFill>
                <a:latin typeface="Cambria"/>
                <a:ea typeface="Cambria"/>
                <a:cs typeface="Cambria"/>
                <a:sym typeface="Cambria"/>
              </a:rPr>
              <a:t> </a:t>
            </a:r>
            <a:endParaRPr>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Arial"/>
              <a:buChar char="•"/>
            </a:pPr>
            <a:r>
              <a:rPr i="0" lang="en-GB" sz="1800" u="none" strike="noStrike">
                <a:solidFill>
                  <a:srgbClr val="222222"/>
                </a:solidFill>
                <a:latin typeface="Cambria"/>
                <a:ea typeface="Cambria"/>
                <a:cs typeface="Cambria"/>
                <a:sym typeface="Cambria"/>
              </a:rPr>
              <a:t>Additionally, there is a need for strategic planning of urban forests </a:t>
            </a:r>
            <a:r>
              <a:rPr b="1" i="0" lang="en-GB" sz="1800" u="none" strike="noStrike">
                <a:solidFill>
                  <a:srgbClr val="222222"/>
                </a:solidFill>
                <a:latin typeface="Cambria"/>
                <a:ea typeface="Cambria"/>
                <a:cs typeface="Cambria"/>
                <a:sym typeface="Cambria"/>
              </a:rPr>
              <a:t>that focuses not only on increasing the number of trees but also on increasing the diversity of species</a:t>
            </a:r>
            <a:r>
              <a:rPr i="0" lang="en-GB" sz="1800" u="none" strike="noStrike">
                <a:solidFill>
                  <a:srgbClr val="222222"/>
                </a:solidFill>
                <a:latin typeface="Cambria"/>
                <a:ea typeface="Cambria"/>
                <a:cs typeface="Cambria"/>
                <a:sym typeface="Cambria"/>
              </a:rPr>
              <a:t>, especially in urban centres, in order to strengthen resilience to climate change and other stressors.</a:t>
            </a:r>
            <a:endParaRPr>
              <a:latin typeface="Cambria"/>
              <a:ea typeface="Cambria"/>
              <a:cs typeface="Cambria"/>
              <a:sym typeface="Cambria"/>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nvSpPr>
        <p:spPr>
          <a:xfrm>
            <a:off x="2970766" y="538058"/>
            <a:ext cx="956878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000000"/>
              </a:solidFill>
              <a:latin typeface="Cambria"/>
              <a:ea typeface="Cambria"/>
              <a:cs typeface="Cambria"/>
              <a:sym typeface="Cambria"/>
            </a:endParaRPr>
          </a:p>
        </p:txBody>
      </p:sp>
      <p:grpSp>
        <p:nvGrpSpPr>
          <p:cNvPr id="243" name="Google Shape;243;p13"/>
          <p:cNvGrpSpPr/>
          <p:nvPr/>
        </p:nvGrpSpPr>
        <p:grpSpPr>
          <a:xfrm>
            <a:off x="1175761" y="666479"/>
            <a:ext cx="261611" cy="261611"/>
            <a:chOff x="1093788" y="1220788"/>
            <a:chExt cx="306387" cy="306387"/>
          </a:xfrm>
        </p:grpSpPr>
        <p:sp>
          <p:nvSpPr>
            <p:cNvPr id="244" name="Google Shape;244;p13"/>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45" name="Google Shape;245;p13"/>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246" name="Google Shape;246;p13"/>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sp>
        <p:nvSpPr>
          <p:cNvPr id="247" name="Google Shape;247;p13"/>
          <p:cNvSpPr txBox="1"/>
          <p:nvPr/>
        </p:nvSpPr>
        <p:spPr>
          <a:xfrm>
            <a:off x="330926" y="1389980"/>
            <a:ext cx="107121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strike="noStrike">
                <a:solidFill>
                  <a:srgbClr val="222222"/>
                </a:solidFill>
                <a:latin typeface="Cambria"/>
                <a:ea typeface="Cambria"/>
                <a:cs typeface="Cambria"/>
                <a:sym typeface="Cambria"/>
              </a:rPr>
              <a:t>Key </a:t>
            </a:r>
            <a:r>
              <a:rPr b="1" lang="en-GB" sz="1800">
                <a:solidFill>
                  <a:srgbClr val="222222"/>
                </a:solidFill>
                <a:latin typeface="Cambria"/>
                <a:ea typeface="Cambria"/>
                <a:cs typeface="Cambria"/>
                <a:sym typeface="Cambria"/>
              </a:rPr>
              <a:t>recomendations</a:t>
            </a:r>
            <a:r>
              <a:rPr b="1" i="0" lang="en-GB" sz="1800" u="none" strike="noStrike">
                <a:solidFill>
                  <a:srgbClr val="222222"/>
                </a:solidFill>
                <a:latin typeface="Cambria"/>
                <a:ea typeface="Cambria"/>
                <a:cs typeface="Cambria"/>
                <a:sym typeface="Cambria"/>
              </a:rPr>
              <a:t>:</a:t>
            </a:r>
            <a:endParaRPr>
              <a:latin typeface="Cambria"/>
              <a:ea typeface="Cambria"/>
              <a:cs typeface="Cambria"/>
              <a:sym typeface="Cambria"/>
            </a:endParaRPr>
          </a:p>
          <a:p>
            <a:pPr indent="269875" lvl="0" marL="1656079" marR="0" rtl="0" algn="just">
              <a:lnSpc>
                <a:spcPct val="77777"/>
              </a:lnSpc>
              <a:spcBef>
                <a:spcPts val="0"/>
              </a:spcBef>
              <a:spcAft>
                <a:spcPts val="0"/>
              </a:spcAft>
              <a:buNone/>
            </a:pPr>
            <a:r>
              <a:t/>
            </a:r>
            <a:endParaRPr sz="1800">
              <a:solidFill>
                <a:srgbClr val="222222"/>
              </a:solidFill>
              <a:latin typeface="Cambria"/>
              <a:ea typeface="Cambria"/>
              <a:cs typeface="Cambria"/>
              <a:sym typeface="Cambria"/>
            </a:endParaRPr>
          </a:p>
          <a:p>
            <a:pPr indent="-285750" lvl="0" marL="285750" marR="0" rtl="0" algn="just">
              <a:spcBef>
                <a:spcPts val="0"/>
              </a:spcBef>
              <a:spcAft>
                <a:spcPts val="0"/>
              </a:spcAft>
              <a:buClr>
                <a:srgbClr val="000000"/>
              </a:buClr>
              <a:buSzPts val="1800"/>
              <a:buFont typeface="Arial"/>
              <a:buChar char="•"/>
            </a:pPr>
            <a:r>
              <a:rPr lang="en-GB" sz="1800">
                <a:solidFill>
                  <a:srgbClr val="000000"/>
                </a:solidFill>
                <a:latin typeface="Cambria"/>
                <a:ea typeface="Cambria"/>
                <a:cs typeface="Cambria"/>
                <a:sym typeface="Cambria"/>
              </a:rPr>
              <a:t>urban planners should prioritize the development and </a:t>
            </a:r>
            <a:r>
              <a:rPr i="1" lang="en-GB" sz="1800">
                <a:solidFill>
                  <a:srgbClr val="000000"/>
                </a:solidFill>
                <a:latin typeface="Cambria"/>
                <a:ea typeface="Cambria"/>
                <a:cs typeface="Cambria"/>
                <a:sym typeface="Cambria"/>
              </a:rPr>
              <a:t>enhancement of green spaces, such as parks, gardens, and community forests.</a:t>
            </a:r>
            <a:r>
              <a:rPr lang="en-GB" sz="1800">
                <a:solidFill>
                  <a:srgbClr val="000000"/>
                </a:solidFill>
                <a:latin typeface="Cambria"/>
                <a:ea typeface="Cambria"/>
                <a:cs typeface="Cambria"/>
                <a:sym typeface="Cambria"/>
              </a:rPr>
              <a:t> This can </a:t>
            </a:r>
            <a:r>
              <a:rPr b="1" lang="en-GB" sz="1800">
                <a:solidFill>
                  <a:srgbClr val="000000"/>
                </a:solidFill>
                <a:latin typeface="Cambria"/>
                <a:ea typeface="Cambria"/>
                <a:cs typeface="Cambria"/>
                <a:sym typeface="Cambria"/>
              </a:rPr>
              <a:t>help to create habitats </a:t>
            </a:r>
            <a:r>
              <a:rPr lang="en-GB" sz="1800">
                <a:solidFill>
                  <a:srgbClr val="000000"/>
                </a:solidFill>
                <a:latin typeface="Cambria"/>
                <a:ea typeface="Cambria"/>
                <a:cs typeface="Cambria"/>
                <a:sym typeface="Cambria"/>
              </a:rPr>
              <a:t>for various species and improve connectivity between these spaces, reducing isolation and encouraging diverse populations.</a:t>
            </a:r>
            <a:endParaRPr>
              <a:latin typeface="Cambria"/>
              <a:ea typeface="Cambria"/>
              <a:cs typeface="Cambria"/>
              <a:sym typeface="Cambria"/>
            </a:endParaRPr>
          </a:p>
          <a:p>
            <a:pPr indent="-171450" lvl="0" marL="285750" marR="0" rtl="0" algn="just">
              <a:spcBef>
                <a:spcPts val="0"/>
              </a:spcBef>
              <a:spcAft>
                <a:spcPts val="0"/>
              </a:spcAft>
              <a:buClr>
                <a:schemeClr val="dk1"/>
              </a:buClr>
              <a:buSzPts val="1800"/>
              <a:buFont typeface="Arial"/>
              <a:buNone/>
            </a:pPr>
            <a:r>
              <a:t/>
            </a:r>
            <a:endParaRPr sz="1800">
              <a:solidFill>
                <a:srgbClr val="000000"/>
              </a:solidFill>
              <a:latin typeface="Cambria"/>
              <a:ea typeface="Cambria"/>
              <a:cs typeface="Cambria"/>
              <a:sym typeface="Cambria"/>
            </a:endParaRPr>
          </a:p>
          <a:p>
            <a:pPr indent="-285750" lvl="0" marL="285750" marR="0" rtl="0" algn="just">
              <a:spcBef>
                <a:spcPts val="0"/>
              </a:spcBef>
              <a:spcAft>
                <a:spcPts val="0"/>
              </a:spcAft>
              <a:buClr>
                <a:srgbClr val="000000"/>
              </a:buClr>
              <a:buSzPts val="1800"/>
              <a:buFont typeface="Arial"/>
              <a:buChar char="•"/>
            </a:pPr>
            <a:r>
              <a:rPr i="1" lang="en-GB" sz="1800">
                <a:solidFill>
                  <a:srgbClr val="000000"/>
                </a:solidFill>
                <a:latin typeface="Cambria"/>
                <a:ea typeface="Cambria"/>
                <a:cs typeface="Cambria"/>
                <a:sym typeface="Cambria"/>
              </a:rPr>
              <a:t>creation of green infrastructure</a:t>
            </a:r>
            <a:r>
              <a:rPr lang="en-GB" sz="1800">
                <a:solidFill>
                  <a:srgbClr val="000000"/>
                </a:solidFill>
                <a:latin typeface="Cambria"/>
                <a:ea typeface="Cambria"/>
                <a:cs typeface="Cambria"/>
                <a:sym typeface="Cambria"/>
              </a:rPr>
              <a:t> that </a:t>
            </a:r>
            <a:r>
              <a:rPr b="1" lang="en-GB" sz="1800">
                <a:solidFill>
                  <a:srgbClr val="000000"/>
                </a:solidFill>
                <a:latin typeface="Cambria"/>
                <a:ea typeface="Cambria"/>
                <a:cs typeface="Cambria"/>
                <a:sym typeface="Cambria"/>
              </a:rPr>
              <a:t>supports multiple ecosystem services </a:t>
            </a:r>
            <a:r>
              <a:rPr lang="en-GB" sz="1800">
                <a:solidFill>
                  <a:srgbClr val="000000"/>
                </a:solidFill>
                <a:latin typeface="Cambria"/>
                <a:ea typeface="Cambria"/>
                <a:cs typeface="Cambria"/>
                <a:sym typeface="Cambria"/>
              </a:rPr>
              <a:t>and biodiversity could include green roofs, rain gardens, and urban woodlands, which provide environments that can sustain a variety of species while offering benefits such as water management and temperature regulation. </a:t>
            </a:r>
            <a:endParaRPr>
              <a:latin typeface="Cambria"/>
              <a:ea typeface="Cambria"/>
              <a:cs typeface="Cambria"/>
              <a:sym typeface="Cambria"/>
            </a:endParaRPr>
          </a:p>
          <a:p>
            <a:pPr indent="-171450" lvl="0" marL="285750" marR="0" rtl="0" algn="just">
              <a:spcBef>
                <a:spcPts val="0"/>
              </a:spcBef>
              <a:spcAft>
                <a:spcPts val="0"/>
              </a:spcAft>
              <a:buClr>
                <a:schemeClr val="dk1"/>
              </a:buClr>
              <a:buSzPts val="1800"/>
              <a:buFont typeface="Arial"/>
              <a:buNone/>
            </a:pPr>
            <a:r>
              <a:t/>
            </a:r>
            <a:endParaRPr sz="1800">
              <a:solidFill>
                <a:srgbClr val="000000"/>
              </a:solidFill>
              <a:latin typeface="Cambria"/>
              <a:ea typeface="Cambria"/>
              <a:cs typeface="Cambria"/>
              <a:sym typeface="Cambria"/>
            </a:endParaRPr>
          </a:p>
          <a:p>
            <a:pPr indent="-285750" lvl="0" marL="285750" marR="0" rtl="0" algn="just">
              <a:spcBef>
                <a:spcPts val="0"/>
              </a:spcBef>
              <a:spcAft>
                <a:spcPts val="0"/>
              </a:spcAft>
              <a:buClr>
                <a:srgbClr val="000000"/>
              </a:buClr>
              <a:buSzPts val="1800"/>
              <a:buFont typeface="Arial"/>
              <a:buChar char="•"/>
            </a:pPr>
            <a:r>
              <a:rPr lang="en-GB" sz="1800">
                <a:solidFill>
                  <a:srgbClr val="000000"/>
                </a:solidFill>
                <a:latin typeface="Cambria"/>
                <a:ea typeface="Cambria"/>
                <a:cs typeface="Cambria"/>
                <a:sym typeface="Cambria"/>
              </a:rPr>
              <a:t>Identifying and restoring degraded natural habitats within the urban area to </a:t>
            </a:r>
            <a:r>
              <a:rPr i="1" lang="en-GB" sz="1800">
                <a:solidFill>
                  <a:srgbClr val="000000"/>
                </a:solidFill>
                <a:latin typeface="Cambria"/>
                <a:ea typeface="Cambria"/>
                <a:cs typeface="Cambria"/>
                <a:sym typeface="Cambria"/>
              </a:rPr>
              <a:t>promote the resurgence of native species</a:t>
            </a:r>
            <a:r>
              <a:rPr lang="en-GB" sz="1800">
                <a:solidFill>
                  <a:srgbClr val="000000"/>
                </a:solidFill>
                <a:latin typeface="Cambria"/>
                <a:ea typeface="Cambria"/>
                <a:cs typeface="Cambria"/>
                <a:sym typeface="Cambria"/>
              </a:rPr>
              <a:t> can contribute to a healthier and more resilient ecosystem. The </a:t>
            </a:r>
            <a:r>
              <a:rPr b="1" lang="en-GB" sz="1800">
                <a:solidFill>
                  <a:srgbClr val="000000"/>
                </a:solidFill>
                <a:latin typeface="Cambria"/>
                <a:ea typeface="Cambria"/>
                <a:cs typeface="Cambria"/>
                <a:sym typeface="Cambria"/>
              </a:rPr>
              <a:t>survival of native populations</a:t>
            </a:r>
            <a:r>
              <a:rPr lang="en-GB" sz="1800">
                <a:solidFill>
                  <a:srgbClr val="000000"/>
                </a:solidFill>
                <a:latin typeface="Cambria"/>
                <a:ea typeface="Cambria"/>
                <a:cs typeface="Cambria"/>
                <a:sym typeface="Cambria"/>
              </a:rPr>
              <a:t> is of great importance. </a:t>
            </a:r>
            <a:endParaRPr>
              <a:latin typeface="Cambria"/>
              <a:ea typeface="Cambria"/>
              <a:cs typeface="Cambria"/>
              <a:sym typeface="Cambria"/>
            </a:endParaRPr>
          </a:p>
          <a:p>
            <a:pPr indent="-171450" lvl="0" marL="285750" marR="0" rtl="0" algn="just">
              <a:spcBef>
                <a:spcPts val="0"/>
              </a:spcBef>
              <a:spcAft>
                <a:spcPts val="0"/>
              </a:spcAft>
              <a:buClr>
                <a:schemeClr val="dk1"/>
              </a:buClr>
              <a:buSzPts val="1800"/>
              <a:buFont typeface="Arial"/>
              <a:buNone/>
            </a:pPr>
            <a:r>
              <a:t/>
            </a:r>
            <a:endParaRPr sz="1800">
              <a:solidFill>
                <a:srgbClr val="000000"/>
              </a:solidFill>
              <a:latin typeface="Cambria"/>
              <a:ea typeface="Cambria"/>
              <a:cs typeface="Cambria"/>
              <a:sym typeface="Cambria"/>
            </a:endParaRPr>
          </a:p>
          <a:p>
            <a:pPr indent="-285750" lvl="0" marL="285750" marR="0" rtl="0" algn="just">
              <a:spcBef>
                <a:spcPts val="0"/>
              </a:spcBef>
              <a:spcAft>
                <a:spcPts val="0"/>
              </a:spcAft>
              <a:buClr>
                <a:srgbClr val="000000"/>
              </a:buClr>
              <a:buSzPts val="1800"/>
              <a:buFont typeface="Arial"/>
              <a:buChar char="•"/>
            </a:pPr>
            <a:r>
              <a:rPr i="1" lang="en-GB" sz="1800">
                <a:solidFill>
                  <a:srgbClr val="000000"/>
                </a:solidFill>
                <a:latin typeface="Cambria"/>
                <a:ea typeface="Cambria"/>
                <a:cs typeface="Cambria"/>
                <a:sym typeface="Cambria"/>
              </a:rPr>
              <a:t>Engaging local communities in biodiversity conservation efforts</a:t>
            </a:r>
            <a:r>
              <a:rPr lang="en-GB" sz="1800">
                <a:solidFill>
                  <a:srgbClr val="000000"/>
                </a:solidFill>
                <a:latin typeface="Cambria"/>
                <a:ea typeface="Cambria"/>
                <a:cs typeface="Cambria"/>
                <a:sym typeface="Cambria"/>
              </a:rPr>
              <a:t> through education and participatory programs could include tree-planting initiatives, creating community gardens, or citizen science projects that </a:t>
            </a:r>
            <a:r>
              <a:rPr b="1" lang="en-GB" sz="1800">
                <a:solidFill>
                  <a:srgbClr val="000000"/>
                </a:solidFill>
                <a:latin typeface="Cambria"/>
                <a:ea typeface="Cambria"/>
                <a:cs typeface="Cambria"/>
                <a:sym typeface="Cambria"/>
              </a:rPr>
              <a:t>involve residents in monitoring and supporting local biodiversity</a:t>
            </a:r>
            <a:r>
              <a:rPr lang="en-GB" sz="1800">
                <a:solidFill>
                  <a:srgbClr val="000000"/>
                </a:solidFill>
                <a:latin typeface="Cambria"/>
                <a:ea typeface="Cambria"/>
                <a:cs typeface="Cambria"/>
                <a:sym typeface="Cambria"/>
              </a:rPr>
              <a:t>.</a:t>
            </a:r>
            <a:endParaRPr sz="1800">
              <a:solidFill>
                <a:srgbClr val="000000"/>
              </a:solidFill>
              <a:latin typeface="Cambria"/>
              <a:ea typeface="Cambria"/>
              <a:cs typeface="Cambria"/>
              <a:sym typeface="Cambria"/>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grpSp>
        <p:nvGrpSpPr>
          <p:cNvPr id="253" name="Google Shape;253;p14"/>
          <p:cNvGrpSpPr/>
          <p:nvPr/>
        </p:nvGrpSpPr>
        <p:grpSpPr>
          <a:xfrm>
            <a:off x="1175761" y="666479"/>
            <a:ext cx="261611" cy="261611"/>
            <a:chOff x="1093788" y="1220788"/>
            <a:chExt cx="306387" cy="306387"/>
          </a:xfrm>
        </p:grpSpPr>
        <p:sp>
          <p:nvSpPr>
            <p:cNvPr id="254" name="Google Shape;254;p14"/>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255" name="Google Shape;255;p14"/>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256" name="Google Shape;256;p14"/>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sp>
        <p:nvSpPr>
          <p:cNvPr id="257" name="Google Shape;257;p14"/>
          <p:cNvSpPr txBox="1"/>
          <p:nvPr/>
        </p:nvSpPr>
        <p:spPr>
          <a:xfrm>
            <a:off x="685800" y="2103682"/>
            <a:ext cx="10569300" cy="4202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22222"/>
              </a:buClr>
              <a:buSzPts val="1800"/>
              <a:buFont typeface="Arial"/>
              <a:buChar char="•"/>
            </a:pPr>
            <a:r>
              <a:rPr i="0" lang="en-GB" sz="1800" u="none" strike="noStrike">
                <a:solidFill>
                  <a:srgbClr val="222222"/>
                </a:solidFill>
                <a:latin typeface="Cambria"/>
                <a:ea typeface="Cambria"/>
                <a:cs typeface="Cambria"/>
                <a:sym typeface="Cambria"/>
              </a:rPr>
              <a:t>Further studies could explore the ecological impacts of the current species distribution in Niš, including </a:t>
            </a:r>
            <a:r>
              <a:rPr b="1" i="0" lang="en-GB" sz="1800" u="none" strike="noStrike">
                <a:solidFill>
                  <a:srgbClr val="222222"/>
                </a:solidFill>
                <a:latin typeface="Cambria"/>
                <a:ea typeface="Cambria"/>
                <a:cs typeface="Cambria"/>
                <a:sym typeface="Cambria"/>
              </a:rPr>
              <a:t>considerations of the ecological roles played by</a:t>
            </a:r>
            <a:r>
              <a:rPr b="1" i="1" lang="en-GB" sz="1800" u="none" strike="noStrike">
                <a:solidFill>
                  <a:srgbClr val="222222"/>
                </a:solidFill>
                <a:latin typeface="Cambria"/>
                <a:ea typeface="Cambria"/>
                <a:cs typeface="Cambria"/>
                <a:sym typeface="Cambria"/>
              </a:rPr>
              <a:t> Platanus acerifolia </a:t>
            </a:r>
            <a:r>
              <a:rPr b="1" i="0" lang="en-GB" sz="1800" u="none" strike="noStrike">
                <a:solidFill>
                  <a:srgbClr val="222222"/>
                </a:solidFill>
                <a:latin typeface="Cambria"/>
                <a:ea typeface="Cambria"/>
                <a:cs typeface="Cambria"/>
                <a:sym typeface="Cambria"/>
              </a:rPr>
              <a:t>and </a:t>
            </a:r>
            <a:r>
              <a:rPr b="1" i="1" lang="en-GB" sz="1800" u="none" strike="noStrike">
                <a:solidFill>
                  <a:srgbClr val="222222"/>
                </a:solidFill>
                <a:latin typeface="Cambria"/>
                <a:ea typeface="Cambria"/>
                <a:cs typeface="Cambria"/>
                <a:sym typeface="Cambria"/>
              </a:rPr>
              <a:t>Tilia spp.</a:t>
            </a:r>
            <a:r>
              <a:rPr i="1" lang="en-GB" sz="1800" u="none" strike="noStrike">
                <a:solidFill>
                  <a:srgbClr val="222222"/>
                </a:solidFill>
                <a:latin typeface="Cambria"/>
                <a:ea typeface="Cambria"/>
                <a:cs typeface="Cambria"/>
                <a:sym typeface="Cambria"/>
              </a:rPr>
              <a:t> </a:t>
            </a:r>
            <a:r>
              <a:rPr i="0" lang="en-GB" sz="1800" u="none" strike="noStrike">
                <a:solidFill>
                  <a:srgbClr val="222222"/>
                </a:solidFill>
                <a:latin typeface="Cambria"/>
                <a:ea typeface="Cambria"/>
                <a:cs typeface="Cambria"/>
                <a:sym typeface="Cambria"/>
              </a:rPr>
              <a:t>and how the presence of other tree species can contribute to urban biodiversity. </a:t>
            </a:r>
            <a:endParaRPr>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Cambria"/>
              <a:buChar char="•"/>
            </a:pPr>
            <a:r>
              <a:rPr i="0" lang="en-GB" sz="1800" u="none" strike="noStrike">
                <a:solidFill>
                  <a:srgbClr val="222222"/>
                </a:solidFill>
                <a:latin typeface="Cambria"/>
                <a:ea typeface="Cambria"/>
                <a:cs typeface="Cambria"/>
                <a:sym typeface="Cambria"/>
              </a:rPr>
              <a:t>A particularly interesting observation in the paper is that </a:t>
            </a:r>
            <a:r>
              <a:rPr i="1" lang="en-GB" sz="1800" u="none" strike="noStrike">
                <a:solidFill>
                  <a:srgbClr val="222222"/>
                </a:solidFill>
                <a:latin typeface="Cambria"/>
                <a:ea typeface="Cambria"/>
                <a:cs typeface="Cambria"/>
                <a:sym typeface="Cambria"/>
              </a:rPr>
              <a:t>Platanus acerifolia </a:t>
            </a:r>
            <a:r>
              <a:rPr i="0" lang="en-GB" sz="1800" u="none" strike="noStrike">
                <a:solidFill>
                  <a:srgbClr val="222222"/>
                </a:solidFill>
                <a:latin typeface="Cambria"/>
                <a:ea typeface="Cambria"/>
                <a:cs typeface="Cambria"/>
                <a:sym typeface="Cambria"/>
              </a:rPr>
              <a:t>is the species most present in the central zone of Niš, outside of the center in Amsterdam, in the center of Bologna, and in Paris, both in the center and outside the city center. </a:t>
            </a:r>
            <a:endParaRPr>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Cambria"/>
              <a:buChar char="•"/>
            </a:pPr>
            <a:r>
              <a:rPr i="1" lang="en-GB" sz="1800" u="none" strike="noStrike">
                <a:solidFill>
                  <a:srgbClr val="222222"/>
                </a:solidFill>
                <a:latin typeface="Cambria"/>
                <a:ea typeface="Cambria"/>
                <a:cs typeface="Cambria"/>
                <a:sym typeface="Cambria"/>
              </a:rPr>
              <a:t>Is the reason for the greatest presence of this species that it is more resistant to new living conditions or is it the result of planted patterns?</a:t>
            </a:r>
            <a:r>
              <a:rPr i="0" lang="en-GB" sz="1800" u="none" strike="noStrike">
                <a:solidFill>
                  <a:srgbClr val="222222"/>
                </a:solidFill>
                <a:latin typeface="Cambria"/>
                <a:ea typeface="Cambria"/>
                <a:cs typeface="Cambria"/>
                <a:sym typeface="Cambria"/>
              </a:rPr>
              <a:t> </a:t>
            </a:r>
            <a:r>
              <a:rPr i="0" lang="en-GB" sz="1800" u="sng" strike="noStrike">
                <a:solidFill>
                  <a:srgbClr val="222222"/>
                </a:solidFill>
                <a:latin typeface="Cambria"/>
                <a:ea typeface="Cambria"/>
                <a:cs typeface="Cambria"/>
                <a:sym typeface="Cambria"/>
              </a:rPr>
              <a:t>A possible answer is that its relative share is growing in the total population of trees in cities due to the gradual death of other trees that are not resistant to current environmental conditions. </a:t>
            </a:r>
            <a:endParaRPr>
              <a:latin typeface="Cambria"/>
              <a:ea typeface="Cambria"/>
              <a:cs typeface="Cambria"/>
              <a:sym typeface="Cambria"/>
            </a:endParaRPr>
          </a:p>
          <a:p>
            <a:pPr indent="-285750" lvl="0" marL="285750" marR="0" rtl="0" algn="l">
              <a:spcBef>
                <a:spcPts val="600"/>
              </a:spcBef>
              <a:spcAft>
                <a:spcPts val="0"/>
              </a:spcAft>
              <a:buClr>
                <a:srgbClr val="222222"/>
              </a:buClr>
              <a:buSzPts val="1800"/>
              <a:buFont typeface="Arial"/>
              <a:buChar char="•"/>
            </a:pPr>
            <a:r>
              <a:rPr i="0" lang="en-GB" sz="1800" u="none" strike="noStrike">
                <a:solidFill>
                  <a:srgbClr val="222222"/>
                </a:solidFill>
                <a:latin typeface="Cambria"/>
                <a:ea typeface="Cambria"/>
                <a:cs typeface="Cambria"/>
                <a:sym typeface="Cambria"/>
              </a:rPr>
              <a:t>This could be the subject of future research and identification of patterns for biodiversity criteria for urban tree development.</a:t>
            </a:r>
            <a:br>
              <a:rPr b="0" i="0" lang="en-GB" sz="1800" u="none" strike="noStrike">
                <a:solidFill>
                  <a:srgbClr val="222222"/>
                </a:solidFill>
                <a:latin typeface="Arial"/>
                <a:ea typeface="Arial"/>
                <a:cs typeface="Arial"/>
                <a:sym typeface="Arial"/>
              </a:rPr>
            </a:br>
            <a:endParaRPr b="0" i="0" sz="1800" u="none" strike="noStrike">
              <a:solidFill>
                <a:srgbClr val="222222"/>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venir"/>
              <a:ea typeface="Avenir"/>
              <a:cs typeface="Avenir"/>
              <a:sym typeface="Avenir"/>
            </a:endParaRPr>
          </a:p>
        </p:txBody>
      </p:sp>
      <p:sp>
        <p:nvSpPr>
          <p:cNvPr id="258" name="Google Shape;258;p14"/>
          <p:cNvSpPr txBox="1"/>
          <p:nvPr/>
        </p:nvSpPr>
        <p:spPr>
          <a:xfrm>
            <a:off x="2238533" y="1146554"/>
            <a:ext cx="77149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mbria"/>
                <a:ea typeface="Cambria"/>
                <a:cs typeface="Cambria"/>
                <a:sym typeface="Cambria"/>
              </a:rPr>
              <a:t>CONCLUSION AND RECOMMENDATIONS FOR FURTHER RESEARCH</a:t>
            </a:r>
            <a:endParaRPr b="1" sz="1800">
              <a:solidFill>
                <a:schemeClr val="dk1"/>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4659"/>
        </a:solidFill>
      </p:bgPr>
    </p:bg>
    <p:spTree>
      <p:nvGrpSpPr>
        <p:cNvPr id="262" name="Shape 262"/>
        <p:cNvGrpSpPr/>
        <p:nvPr/>
      </p:nvGrpSpPr>
      <p:grpSpPr>
        <a:xfrm>
          <a:off x="0" y="0"/>
          <a:ext cx="0" cy="0"/>
          <a:chOff x="0" y="0"/>
          <a:chExt cx="0" cy="0"/>
        </a:xfrm>
      </p:grpSpPr>
      <p:sp>
        <p:nvSpPr>
          <p:cNvPr id="263" name="Google Shape;263;p15"/>
          <p:cNvSpPr txBox="1"/>
          <p:nvPr/>
        </p:nvSpPr>
        <p:spPr>
          <a:xfrm>
            <a:off x="5633560" y="2508330"/>
            <a:ext cx="392542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lt1"/>
                </a:solidFill>
                <a:latin typeface="Avenir"/>
                <a:ea typeface="Avenir"/>
                <a:cs typeface="Avenir"/>
                <a:sym typeface="Avenir"/>
              </a:rPr>
              <a:t>Thank You</a:t>
            </a:r>
            <a:endParaRPr/>
          </a:p>
        </p:txBody>
      </p:sp>
      <p:pic>
        <p:nvPicPr>
          <p:cNvPr id="264" name="Google Shape;264;p15"/>
          <p:cNvPicPr preferRelativeResize="0"/>
          <p:nvPr/>
        </p:nvPicPr>
        <p:blipFill rotWithShape="1">
          <a:blip r:embed="rId3">
            <a:alphaModFix/>
          </a:blip>
          <a:srcRect b="0" l="0" r="0" t="0"/>
          <a:stretch/>
        </p:blipFill>
        <p:spPr>
          <a:xfrm>
            <a:off x="1836213" y="2453494"/>
            <a:ext cx="3525471" cy="762722"/>
          </a:xfrm>
          <a:prstGeom prst="rect">
            <a:avLst/>
          </a:prstGeom>
          <a:noFill/>
          <a:ln>
            <a:noFill/>
          </a:ln>
        </p:spPr>
      </p:pic>
      <p:sp>
        <p:nvSpPr>
          <p:cNvPr id="265" name="Google Shape;265;p15"/>
          <p:cNvSpPr txBox="1"/>
          <p:nvPr/>
        </p:nvSpPr>
        <p:spPr>
          <a:xfrm>
            <a:off x="5633560" y="5800183"/>
            <a:ext cx="19840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lt1"/>
                </a:solidFill>
                <a:latin typeface="Avenir"/>
                <a:ea typeface="Avenir"/>
                <a:cs typeface="Avenir"/>
                <a:sym typeface="Avenir"/>
              </a:rPr>
              <a:t>www.crossreis.com</a:t>
            </a:r>
            <a:br>
              <a:rPr lang="en-GB" sz="1200">
                <a:solidFill>
                  <a:schemeClr val="lt1"/>
                </a:solidFill>
                <a:latin typeface="Avenir"/>
                <a:ea typeface="Avenir"/>
                <a:cs typeface="Avenir"/>
                <a:sym typeface="Avenir"/>
              </a:rPr>
            </a:br>
            <a:br>
              <a:rPr lang="en-GB" sz="1200">
                <a:solidFill>
                  <a:schemeClr val="lt1"/>
                </a:solidFill>
                <a:latin typeface="Avenir"/>
                <a:ea typeface="Avenir"/>
                <a:cs typeface="Avenir"/>
                <a:sym typeface="Avenir"/>
              </a:rPr>
            </a:br>
            <a:r>
              <a:rPr lang="en-GB" sz="1200">
                <a:solidFill>
                  <a:schemeClr val="lt1"/>
                </a:solidFill>
                <a:latin typeface="Avenir"/>
                <a:ea typeface="Avenir"/>
                <a:cs typeface="Avenir"/>
                <a:sym typeface="Avenir"/>
              </a:rPr>
              <a:t>info@crossreis.com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2"/>
          <p:cNvGrpSpPr/>
          <p:nvPr/>
        </p:nvGrpSpPr>
        <p:grpSpPr>
          <a:xfrm>
            <a:off x="1175761" y="666479"/>
            <a:ext cx="261611" cy="261611"/>
            <a:chOff x="1093788" y="1220788"/>
            <a:chExt cx="306387" cy="306387"/>
          </a:xfrm>
        </p:grpSpPr>
        <p:sp>
          <p:nvSpPr>
            <p:cNvPr id="124" name="Google Shape;124;p2"/>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25" name="Google Shape;125;p2"/>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sp>
        <p:nvSpPr>
          <p:cNvPr id="126" name="Google Shape;126;p2"/>
          <p:cNvSpPr/>
          <p:nvPr/>
        </p:nvSpPr>
        <p:spPr>
          <a:xfrm>
            <a:off x="247808" y="2127998"/>
            <a:ext cx="6694576" cy="283154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22222"/>
              </a:buClr>
              <a:buSzPts val="2000"/>
              <a:buFont typeface="Cambria"/>
              <a:buChar char="•"/>
            </a:pPr>
            <a:r>
              <a:rPr i="0" lang="en-GB" sz="2000">
                <a:solidFill>
                  <a:srgbClr val="222222"/>
                </a:solidFill>
                <a:latin typeface="Cambria"/>
                <a:ea typeface="Cambria"/>
                <a:cs typeface="Cambria"/>
                <a:sym typeface="Cambria"/>
              </a:rPr>
              <a:t>In the context of increasing urbanization and the associated challenges to natural habitats, the preservation of </a:t>
            </a:r>
            <a:r>
              <a:rPr i="0" lang="en-GB" sz="2000">
                <a:solidFill>
                  <a:schemeClr val="dk1"/>
                </a:solidFill>
                <a:latin typeface="Cambria"/>
                <a:ea typeface="Cambria"/>
                <a:cs typeface="Cambria"/>
                <a:sym typeface="Cambria"/>
              </a:rPr>
              <a:t>biodiversity has become a crucial issue for sustainable urban communities.</a:t>
            </a:r>
            <a:endParaRPr>
              <a:latin typeface="Cambria"/>
              <a:ea typeface="Cambria"/>
              <a:cs typeface="Cambria"/>
              <a:sym typeface="Cambria"/>
            </a:endParaRPr>
          </a:p>
          <a:p>
            <a:pPr indent="-158750" lvl="0" marL="285750" marR="0" rtl="0" algn="l">
              <a:spcBef>
                <a:spcPts val="0"/>
              </a:spcBef>
              <a:spcAft>
                <a:spcPts val="0"/>
              </a:spcAft>
              <a:buClr>
                <a:schemeClr val="dk1"/>
              </a:buClr>
              <a:buSzPts val="2000"/>
              <a:buFont typeface="Arial"/>
              <a:buNone/>
            </a:pPr>
            <a:r>
              <a:t/>
            </a:r>
            <a:endParaRPr i="0" sz="2000">
              <a:solidFill>
                <a:schemeClr val="dk1"/>
              </a:solidFill>
              <a:latin typeface="Cambria"/>
              <a:ea typeface="Cambria"/>
              <a:cs typeface="Cambria"/>
              <a:sym typeface="Cambria"/>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mbria"/>
                <a:ea typeface="Cambria"/>
                <a:cs typeface="Cambria"/>
                <a:sym typeface="Cambria"/>
              </a:rPr>
              <a:t>To improve </a:t>
            </a:r>
            <a:r>
              <a:rPr b="1" lang="en-GB" sz="2000">
                <a:solidFill>
                  <a:schemeClr val="dk1"/>
                </a:solidFill>
                <a:latin typeface="Cambria"/>
                <a:ea typeface="Cambria"/>
                <a:cs typeface="Cambria"/>
                <a:sym typeface="Cambria"/>
              </a:rPr>
              <a:t>quality of life</a:t>
            </a:r>
            <a:r>
              <a:rPr lang="en-GB" sz="2000">
                <a:solidFill>
                  <a:schemeClr val="dk1"/>
                </a:solidFill>
                <a:latin typeface="Cambria"/>
                <a:ea typeface="Cambria"/>
                <a:cs typeface="Cambria"/>
                <a:sym typeface="Cambria"/>
              </a:rPr>
              <a:t>, it is essential to foster a positive relationship between residents and their environment. </a:t>
            </a:r>
            <a:endParaRPr>
              <a:latin typeface="Cambria"/>
              <a:ea typeface="Cambria"/>
              <a:cs typeface="Cambria"/>
              <a:sym typeface="Cambria"/>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Palatino Linotype"/>
              <a:ea typeface="Palatino Linotype"/>
              <a:cs typeface="Palatino Linotype"/>
              <a:sym typeface="Palatino Linotype"/>
            </a:endParaRPr>
          </a:p>
        </p:txBody>
      </p:sp>
      <p:pic>
        <p:nvPicPr>
          <p:cNvPr id="127" name="Google Shape;127;p2"/>
          <p:cNvPicPr preferRelativeResize="0"/>
          <p:nvPr>
            <p:ph idx="2" type="pic"/>
          </p:nvPr>
        </p:nvPicPr>
        <p:blipFill rotWithShape="1">
          <a:blip r:embed="rId3">
            <a:alphaModFix/>
          </a:blip>
          <a:srcRect b="0" l="6516" r="6515" t="0"/>
          <a:stretch/>
        </p:blipFill>
        <p:spPr>
          <a:xfrm>
            <a:off x="7423484" y="114770"/>
            <a:ext cx="4768516" cy="6858000"/>
          </a:xfrm>
          <a:prstGeom prst="rect">
            <a:avLst/>
          </a:prstGeom>
          <a:noFill/>
          <a:ln>
            <a:noFill/>
          </a:ln>
        </p:spPr>
      </p:pic>
      <p:pic>
        <p:nvPicPr>
          <p:cNvPr id="128" name="Google Shape;128;p2"/>
          <p:cNvPicPr preferRelativeResize="0"/>
          <p:nvPr/>
        </p:nvPicPr>
        <p:blipFill rotWithShape="1">
          <a:blip r:embed="rId4">
            <a:alphaModFix/>
          </a:blip>
          <a:srcRect b="0" l="0" r="0" t="0"/>
          <a:stretch/>
        </p:blipFill>
        <p:spPr>
          <a:xfrm>
            <a:off x="505950" y="403527"/>
            <a:ext cx="1981200" cy="428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nvSpPr>
        <p:spPr>
          <a:xfrm>
            <a:off x="200389" y="1200085"/>
            <a:ext cx="71925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Palatino Linotype"/>
                <a:ea typeface="Palatino Linotype"/>
                <a:cs typeface="Palatino Linotype"/>
                <a:sym typeface="Palatino Linotype"/>
              </a:rPr>
              <a:t>Different aspects of urban biodiversity contributions:</a:t>
            </a:r>
            <a:endParaRPr b="1" sz="24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34" name="Google Shape;134;p3"/>
          <p:cNvSpPr txBox="1"/>
          <p:nvPr/>
        </p:nvSpPr>
        <p:spPr>
          <a:xfrm>
            <a:off x="374321" y="2633225"/>
            <a:ext cx="68445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2000">
                <a:solidFill>
                  <a:schemeClr val="dk1"/>
                </a:solidFill>
                <a:latin typeface="Palatino Linotype"/>
                <a:ea typeface="Palatino Linotype"/>
                <a:cs typeface="Palatino Linotype"/>
                <a:sym typeface="Palatino Linotype"/>
              </a:rPr>
              <a:t>Direct benefits:</a:t>
            </a:r>
            <a:endParaRPr/>
          </a:p>
          <a:p>
            <a:pPr indent="0" lvl="0" marL="0" marR="0" rtl="0" algn="l">
              <a:spcBef>
                <a:spcPts val="0"/>
              </a:spcBef>
              <a:spcAft>
                <a:spcPts val="0"/>
              </a:spcAft>
              <a:buNone/>
            </a:pPr>
            <a:r>
              <a:rPr i="1" lang="en-GB" sz="2000">
                <a:solidFill>
                  <a:schemeClr val="dk1"/>
                </a:solidFill>
                <a:latin typeface="Palatino Linotype"/>
                <a:ea typeface="Palatino Linotype"/>
                <a:cs typeface="Palatino Linotype"/>
                <a:sym typeface="Palatino Linotype"/>
              </a:rPr>
              <a:t>	- </a:t>
            </a:r>
            <a:r>
              <a:rPr lang="en-GB" sz="2000">
                <a:solidFill>
                  <a:schemeClr val="dk1"/>
                </a:solidFill>
                <a:latin typeface="Palatino Linotype"/>
                <a:ea typeface="Palatino Linotype"/>
                <a:cs typeface="Palatino Linotype"/>
                <a:sym typeface="Palatino Linotype"/>
              </a:rPr>
              <a:t>improving air quality, </a:t>
            </a:r>
            <a:endParaRPr/>
          </a:p>
          <a:p>
            <a:pPr indent="0" lvl="0" marL="0" marR="0" rtl="0" algn="l">
              <a:spcBef>
                <a:spcPts val="0"/>
              </a:spcBef>
              <a:spcAft>
                <a:spcPts val="0"/>
              </a:spcAft>
              <a:buNone/>
            </a:pPr>
            <a:r>
              <a:rPr lang="en-GB" sz="2000">
                <a:solidFill>
                  <a:schemeClr val="dk1"/>
                </a:solidFill>
                <a:latin typeface="Palatino Linotype"/>
                <a:ea typeface="Palatino Linotype"/>
                <a:cs typeface="Palatino Linotype"/>
                <a:sym typeface="Palatino Linotype"/>
              </a:rPr>
              <a:t>	- preventing floods, </a:t>
            </a:r>
            <a:endParaRPr/>
          </a:p>
          <a:p>
            <a:pPr indent="0" lvl="0" marL="0" marR="0" rtl="0" algn="l">
              <a:spcBef>
                <a:spcPts val="0"/>
              </a:spcBef>
              <a:spcAft>
                <a:spcPts val="0"/>
              </a:spcAft>
              <a:buNone/>
            </a:pPr>
            <a:r>
              <a:rPr lang="en-GB" sz="2000">
                <a:solidFill>
                  <a:schemeClr val="dk1"/>
                </a:solidFill>
                <a:latin typeface="Palatino Linotype"/>
                <a:ea typeface="Palatino Linotype"/>
                <a:cs typeface="Palatino Linotype"/>
                <a:sym typeface="Palatino Linotype"/>
              </a:rPr>
              <a:t>	- increasing humidity levels, </a:t>
            </a:r>
            <a:endParaRPr/>
          </a:p>
          <a:p>
            <a:pPr indent="0" lvl="0" marL="0" marR="0" rtl="0" algn="l">
              <a:spcBef>
                <a:spcPts val="0"/>
              </a:spcBef>
              <a:spcAft>
                <a:spcPts val="0"/>
              </a:spcAft>
              <a:buNone/>
            </a:pPr>
            <a:r>
              <a:rPr lang="en-GB" sz="2000">
                <a:solidFill>
                  <a:schemeClr val="dk1"/>
                </a:solidFill>
                <a:latin typeface="Palatino Linotype"/>
                <a:ea typeface="Palatino Linotype"/>
                <a:cs typeface="Palatino Linotype"/>
                <a:sym typeface="Palatino Linotype"/>
              </a:rPr>
              <a:t>	- providing shading, </a:t>
            </a:r>
            <a:endParaRPr/>
          </a:p>
          <a:p>
            <a:pPr indent="0" lvl="0" marL="0" marR="0" rtl="0" algn="l">
              <a:spcBef>
                <a:spcPts val="0"/>
              </a:spcBef>
              <a:spcAft>
                <a:spcPts val="0"/>
              </a:spcAft>
              <a:buNone/>
            </a:pPr>
            <a:r>
              <a:rPr lang="en-GB" sz="2000">
                <a:solidFill>
                  <a:schemeClr val="dk1"/>
                </a:solidFill>
                <a:latin typeface="Palatino Linotype"/>
                <a:ea typeface="Palatino Linotype"/>
                <a:cs typeface="Palatino Linotype"/>
                <a:sym typeface="Palatino Linotype"/>
              </a:rPr>
              <a:t>	- reducing air temperatures</a:t>
            </a:r>
            <a:endParaRPr/>
          </a:p>
          <a:p>
            <a:pPr indent="0" lvl="0" marL="0" marR="0" rtl="0" algn="l">
              <a:spcBef>
                <a:spcPts val="0"/>
              </a:spcBef>
              <a:spcAft>
                <a:spcPts val="0"/>
              </a:spcAft>
              <a:buNone/>
            </a:pPr>
            <a:r>
              <a:t/>
            </a:r>
            <a:endParaRPr sz="20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lang="en-GB" sz="2000">
                <a:solidFill>
                  <a:schemeClr val="dk1"/>
                </a:solidFill>
                <a:latin typeface="Palatino Linotype"/>
                <a:ea typeface="Palatino Linotype"/>
                <a:cs typeface="Palatino Linotype"/>
                <a:sym typeface="Palatino Linotype"/>
              </a:rPr>
              <a:t>all of which are of paramount importance in the face of uncertain climate change in urban settings. </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pic>
        <p:nvPicPr>
          <p:cNvPr id="135" name="Google Shape;135;p3" title="central-park-spring-flower-with-skyline-midtown-manhattan-new-york-city.jpg"/>
          <p:cNvPicPr preferRelativeResize="0"/>
          <p:nvPr/>
        </p:nvPicPr>
        <p:blipFill>
          <a:blip r:embed="rId3">
            <a:alphaModFix/>
          </a:blip>
          <a:stretch>
            <a:fillRect/>
          </a:stretch>
        </p:blipFill>
        <p:spPr>
          <a:xfrm>
            <a:off x="7617775" y="0"/>
            <a:ext cx="4574225" cy="6857999"/>
          </a:xfrm>
          <a:prstGeom prst="rect">
            <a:avLst/>
          </a:prstGeom>
          <a:noFill/>
          <a:ln>
            <a:noFill/>
          </a:ln>
        </p:spPr>
      </p:pic>
      <p:pic>
        <p:nvPicPr>
          <p:cNvPr id="136" name="Google Shape;136;p3"/>
          <p:cNvPicPr preferRelativeResize="0"/>
          <p:nvPr/>
        </p:nvPicPr>
        <p:blipFill rotWithShape="1">
          <a:blip r:embed="rId4">
            <a:alphaModFix/>
          </a:blip>
          <a:srcRect b="0" l="0" r="0" t="0"/>
          <a:stretch/>
        </p:blipFill>
        <p:spPr>
          <a:xfrm>
            <a:off x="374325" y="268377"/>
            <a:ext cx="1981200" cy="42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nvSpPr>
        <p:spPr>
          <a:xfrm>
            <a:off x="349624" y="2249305"/>
            <a:ext cx="6871447" cy="4093428"/>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Palatino Linotype"/>
                <a:ea typeface="Palatino Linotype"/>
                <a:cs typeface="Palatino Linotype"/>
                <a:sym typeface="Palatino Linotype"/>
              </a:rPr>
              <a:t>Trees serve as crucial </a:t>
            </a:r>
            <a:r>
              <a:rPr b="0" i="1" lang="en-GB" sz="2000" u="none" cap="none" strike="noStrike">
                <a:solidFill>
                  <a:schemeClr val="dk1"/>
                </a:solidFill>
                <a:latin typeface="Palatino Linotype"/>
                <a:ea typeface="Palatino Linotype"/>
                <a:cs typeface="Palatino Linotype"/>
                <a:sym typeface="Palatino Linotype"/>
              </a:rPr>
              <a:t>havens during periods of intense heat</a:t>
            </a:r>
            <a:endParaRPr/>
          </a:p>
          <a:p>
            <a:pPr indent="-158750" lvl="1" marL="7429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Palatino Linotype"/>
              <a:ea typeface="Palatino Linotype"/>
              <a:cs typeface="Palatino Linotype"/>
              <a:sym typeface="Palatino Linotype"/>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Palatino Linotype"/>
                <a:ea typeface="Palatino Linotype"/>
                <a:cs typeface="Palatino Linotype"/>
                <a:sym typeface="Palatino Linotype"/>
              </a:rPr>
              <a:t>Strategically placed trees </a:t>
            </a:r>
            <a:r>
              <a:rPr b="0" i="1" lang="en-GB" sz="2000" u="none" cap="none" strike="noStrike">
                <a:solidFill>
                  <a:schemeClr val="dk1"/>
                </a:solidFill>
                <a:latin typeface="Palatino Linotype"/>
                <a:ea typeface="Palatino Linotype"/>
                <a:cs typeface="Palatino Linotype"/>
                <a:sym typeface="Palatino Linotype"/>
              </a:rPr>
              <a:t>enhance energy efficiency </a:t>
            </a:r>
            <a:r>
              <a:rPr b="0" i="0" lang="en-GB" sz="2000" u="none" cap="none" strike="noStrike">
                <a:solidFill>
                  <a:schemeClr val="dk1"/>
                </a:solidFill>
                <a:latin typeface="Palatino Linotype"/>
                <a:ea typeface="Palatino Linotype"/>
                <a:cs typeface="Palatino Linotype"/>
                <a:sym typeface="Palatino Linotype"/>
              </a:rPr>
              <a:t>in buildings.</a:t>
            </a:r>
            <a:endParaRPr/>
          </a:p>
          <a:p>
            <a:pPr indent="-158750" lvl="1" marL="7429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Palatino Linotype"/>
              <a:ea typeface="Palatino Linotype"/>
              <a:cs typeface="Palatino Linotype"/>
              <a:sym typeface="Palatino Linotype"/>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Palatino Linotype"/>
                <a:ea typeface="Palatino Linotype"/>
                <a:cs typeface="Palatino Linotype"/>
                <a:sym typeface="Palatino Linotype"/>
              </a:rPr>
              <a:t>The </a:t>
            </a:r>
            <a:r>
              <a:rPr b="1" i="0" lang="en-GB" sz="2000" u="none" cap="none" strike="noStrike">
                <a:solidFill>
                  <a:schemeClr val="dk1"/>
                </a:solidFill>
                <a:latin typeface="Palatino Linotype"/>
                <a:ea typeface="Palatino Linotype"/>
                <a:cs typeface="Palatino Linotype"/>
                <a:sym typeface="Palatino Linotype"/>
              </a:rPr>
              <a:t>economic impact </a:t>
            </a:r>
            <a:r>
              <a:rPr b="0" i="0" lang="en-GB" sz="2000" u="none" cap="none" strike="noStrike">
                <a:solidFill>
                  <a:schemeClr val="dk1"/>
                </a:solidFill>
                <a:latin typeface="Palatino Linotype"/>
                <a:ea typeface="Palatino Linotype"/>
                <a:cs typeface="Palatino Linotype"/>
                <a:sym typeface="Palatino Linotype"/>
              </a:rPr>
              <a:t>of urban greenery and biodiversity, such as tree-lined streets, makes neighborhoods more attractive and contributes to </a:t>
            </a:r>
            <a:r>
              <a:rPr b="0" i="1" lang="en-GB" sz="2000" u="none" cap="none" strike="noStrike">
                <a:solidFill>
                  <a:schemeClr val="dk1"/>
                </a:solidFill>
                <a:latin typeface="Palatino Linotype"/>
                <a:ea typeface="Palatino Linotype"/>
                <a:cs typeface="Palatino Linotype"/>
                <a:sym typeface="Palatino Linotype"/>
              </a:rPr>
              <a:t>higher property prices. </a:t>
            </a:r>
            <a:endParaRPr/>
          </a:p>
          <a:p>
            <a:pPr indent="0" lvl="1" marL="457200" marR="0" rtl="0" algn="l">
              <a:spcBef>
                <a:spcPts val="0"/>
              </a:spcBef>
              <a:spcAft>
                <a:spcPts val="0"/>
              </a:spcAft>
              <a:buNone/>
            </a:pPr>
            <a:r>
              <a:t/>
            </a:r>
            <a:endParaRPr b="0" i="1" sz="2000" u="none" cap="none" strike="noStrike">
              <a:solidFill>
                <a:schemeClr val="dk1"/>
              </a:solidFill>
              <a:latin typeface="Palatino Linotype"/>
              <a:ea typeface="Palatino Linotype"/>
              <a:cs typeface="Palatino Linotype"/>
              <a:sym typeface="Palatino Linotype"/>
            </a:endParaRPr>
          </a:p>
          <a:p>
            <a:pPr indent="-285750" lvl="1" marL="74295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Palatino Linotype"/>
                <a:ea typeface="Palatino Linotype"/>
                <a:cs typeface="Palatino Linotype"/>
                <a:sym typeface="Palatino Linotype"/>
              </a:rPr>
              <a:t>Aesthetically pleasing landscapes and urban green spaces have impact on </a:t>
            </a:r>
            <a:r>
              <a:rPr b="0" i="1" lang="en-GB" sz="2000" u="none" cap="none" strike="noStrike">
                <a:solidFill>
                  <a:schemeClr val="dk1"/>
                </a:solidFill>
                <a:latin typeface="Palatino Linotype"/>
                <a:ea typeface="Palatino Linotype"/>
                <a:cs typeface="Palatino Linotype"/>
                <a:sym typeface="Palatino Linotype"/>
              </a:rPr>
              <a:t>psychological well-being</a:t>
            </a:r>
            <a:r>
              <a:rPr b="0" i="0" lang="en-GB" sz="2000" u="none" cap="none" strike="noStrike">
                <a:solidFill>
                  <a:schemeClr val="dk1"/>
                </a:solidFill>
                <a:latin typeface="Palatino Linotype"/>
                <a:ea typeface="Palatino Linotype"/>
                <a:cs typeface="Palatino Linotype"/>
                <a:sym typeface="Palatino Linotype"/>
              </a:rPr>
              <a:t>.</a:t>
            </a:r>
            <a:endParaRPr b="0" i="0" sz="2000" u="none" cap="none" strike="noStrike">
              <a:solidFill>
                <a:schemeClr val="dk1"/>
              </a:solidFill>
              <a:latin typeface="Tahoma"/>
              <a:ea typeface="Tahoma"/>
              <a:cs typeface="Tahoma"/>
              <a:sym typeface="Tahoma"/>
            </a:endParaRPr>
          </a:p>
        </p:txBody>
      </p:sp>
      <p:sp>
        <p:nvSpPr>
          <p:cNvPr id="142" name="Google Shape;142;p4"/>
          <p:cNvSpPr txBox="1"/>
          <p:nvPr/>
        </p:nvSpPr>
        <p:spPr>
          <a:xfrm>
            <a:off x="136289" y="524435"/>
            <a:ext cx="595971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Palatino Linotype"/>
                <a:ea typeface="Palatino Linotype"/>
                <a:cs typeface="Palatino Linotype"/>
                <a:sym typeface="Palatino Linotype"/>
              </a:rPr>
              <a:t>Different aspects of urban biodiversity contributions:</a:t>
            </a:r>
            <a:endParaRPr b="1" sz="24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pic>
        <p:nvPicPr>
          <p:cNvPr id="143" name="Google Shape;143;p4" title="low-angle-perspective-tree-with-beautiful-canopy.jpg"/>
          <p:cNvPicPr preferRelativeResize="0"/>
          <p:nvPr/>
        </p:nvPicPr>
        <p:blipFill>
          <a:blip r:embed="rId3">
            <a:alphaModFix/>
          </a:blip>
          <a:stretch>
            <a:fillRect/>
          </a:stretch>
        </p:blipFill>
        <p:spPr>
          <a:xfrm>
            <a:off x="8347779" y="-14800"/>
            <a:ext cx="3844222"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nvSpPr>
        <p:spPr>
          <a:xfrm>
            <a:off x="3179772" y="0"/>
            <a:ext cx="956878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000000"/>
              </a:solidFill>
              <a:latin typeface="Cambria"/>
              <a:ea typeface="Cambria"/>
              <a:cs typeface="Cambria"/>
              <a:sym typeface="Cambria"/>
            </a:endParaRPr>
          </a:p>
        </p:txBody>
      </p:sp>
      <p:grpSp>
        <p:nvGrpSpPr>
          <p:cNvPr id="150" name="Google Shape;150;p5"/>
          <p:cNvGrpSpPr/>
          <p:nvPr/>
        </p:nvGrpSpPr>
        <p:grpSpPr>
          <a:xfrm>
            <a:off x="1175761" y="666479"/>
            <a:ext cx="261611" cy="261611"/>
            <a:chOff x="1093788" y="1220788"/>
            <a:chExt cx="306387" cy="306387"/>
          </a:xfrm>
        </p:grpSpPr>
        <p:sp>
          <p:nvSpPr>
            <p:cNvPr id="151" name="Google Shape;151;p5"/>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52" name="Google Shape;152;p5"/>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sp>
        <p:nvSpPr>
          <p:cNvPr id="153" name="Google Shape;153;p5"/>
          <p:cNvSpPr/>
          <p:nvPr/>
        </p:nvSpPr>
        <p:spPr>
          <a:xfrm>
            <a:off x="255600" y="993675"/>
            <a:ext cx="10983900" cy="2773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22222"/>
              </a:buClr>
              <a:buSzPts val="2000"/>
              <a:buFont typeface="Arial"/>
              <a:buChar char="•"/>
            </a:pPr>
            <a:r>
              <a:rPr b="1" lang="en-GB" sz="2000">
                <a:solidFill>
                  <a:srgbClr val="222222"/>
                </a:solidFill>
                <a:latin typeface="Cambria"/>
                <a:ea typeface="Cambria"/>
                <a:cs typeface="Cambria"/>
                <a:sym typeface="Cambria"/>
              </a:rPr>
              <a:t>Goal of this paper - </a:t>
            </a:r>
            <a:r>
              <a:rPr lang="en-GB" sz="2000">
                <a:solidFill>
                  <a:srgbClr val="222222"/>
                </a:solidFill>
                <a:latin typeface="Cambria"/>
                <a:ea typeface="Cambria"/>
                <a:cs typeface="Cambria"/>
                <a:sym typeface="Cambria"/>
              </a:rPr>
              <a:t>to conduct a comparative analysis of urban tree diversity </a:t>
            </a:r>
            <a:r>
              <a:rPr i="0" lang="en-GB" sz="2000" u="none" strike="noStrike">
                <a:solidFill>
                  <a:srgbClr val="222222"/>
                </a:solidFill>
                <a:latin typeface="Cambria"/>
                <a:ea typeface="Cambria"/>
                <a:cs typeface="Cambria"/>
                <a:sym typeface="Cambria"/>
              </a:rPr>
              <a:t>in Niš with that of Amsterdam, Bologna, Cambridge, Oslo, and Paris using the Shannon Diversity Index.</a:t>
            </a:r>
            <a:endParaRPr>
              <a:latin typeface="Cambria"/>
              <a:ea typeface="Cambria"/>
              <a:cs typeface="Cambria"/>
              <a:sym typeface="Cambria"/>
            </a:endParaRPr>
          </a:p>
          <a:p>
            <a:pPr indent="-285750" lvl="0" marL="285750" marR="0" rtl="0" algn="l">
              <a:spcBef>
                <a:spcPts val="1200"/>
              </a:spcBef>
              <a:spcAft>
                <a:spcPts val="0"/>
              </a:spcAft>
              <a:buClr>
                <a:srgbClr val="222222"/>
              </a:buClr>
              <a:buSzPts val="2000"/>
              <a:buFont typeface="Arial"/>
              <a:buChar char="•"/>
            </a:pPr>
            <a:r>
              <a:rPr b="1" lang="en-GB" sz="2000">
                <a:solidFill>
                  <a:srgbClr val="222222"/>
                </a:solidFill>
                <a:latin typeface="Cambria"/>
                <a:ea typeface="Cambria"/>
                <a:cs typeface="Cambria"/>
                <a:sym typeface="Cambria"/>
              </a:rPr>
              <a:t>Information base: </a:t>
            </a:r>
            <a:r>
              <a:rPr lang="en-GB" sz="2000">
                <a:solidFill>
                  <a:srgbClr val="222222"/>
                </a:solidFill>
                <a:latin typeface="Cambria"/>
                <a:ea typeface="Cambria"/>
                <a:cs typeface="Cambria"/>
                <a:sym typeface="Cambria"/>
              </a:rPr>
              <a:t>W</a:t>
            </a:r>
            <a:r>
              <a:rPr i="0" lang="en-GB" sz="2000" u="none" strike="noStrike">
                <a:solidFill>
                  <a:srgbClr val="222222"/>
                </a:solidFill>
                <a:latin typeface="Cambria"/>
                <a:ea typeface="Cambria"/>
                <a:cs typeface="Cambria"/>
                <a:sym typeface="Cambria"/>
              </a:rPr>
              <a:t>e utilised data collected by researchers </a:t>
            </a:r>
            <a:r>
              <a:rPr i="1" lang="en-GB" sz="2000" u="none" strike="noStrike">
                <a:solidFill>
                  <a:srgbClr val="222222"/>
                </a:solidFill>
                <a:latin typeface="Cambria"/>
                <a:ea typeface="Cambria"/>
                <a:cs typeface="Cambria"/>
                <a:sym typeface="Cambria"/>
              </a:rPr>
              <a:t>Galle, Halpern, Nitoslawski, Duarte, Ratti, and Pilla [Mapping the diversity of street tree inventories across eight cities internationally using open data. Urban For. Urban Green. 2021, 61]</a:t>
            </a:r>
            <a:r>
              <a:rPr i="0" lang="en-GB" sz="2000" u="none" strike="noStrike">
                <a:solidFill>
                  <a:srgbClr val="222222"/>
                </a:solidFill>
                <a:latin typeface="Cambria"/>
                <a:ea typeface="Cambria"/>
                <a:cs typeface="Cambria"/>
                <a:sym typeface="Cambria"/>
              </a:rPr>
              <a:t> across Amsterdam, Bologna, Cambridge, Oslo, and Paris. For these cities, the authors mapped street tree diversity using data sourced from </a:t>
            </a:r>
            <a:r>
              <a:rPr b="1" i="0" lang="en-GB" sz="2000" u="none" strike="noStrike">
                <a:solidFill>
                  <a:srgbClr val="222222"/>
                </a:solidFill>
                <a:latin typeface="Cambria"/>
                <a:ea typeface="Cambria"/>
                <a:cs typeface="Cambria"/>
                <a:sym typeface="Cambria"/>
              </a:rPr>
              <a:t>OpenTrees.org</a:t>
            </a:r>
            <a:r>
              <a:rPr b="1" lang="en-GB" sz="2000">
                <a:solidFill>
                  <a:srgbClr val="222222"/>
                </a:solidFill>
                <a:latin typeface="Cambria"/>
                <a:ea typeface="Cambria"/>
                <a:cs typeface="Cambria"/>
                <a:sym typeface="Cambria"/>
              </a:rPr>
              <a:t>. </a:t>
            </a:r>
            <a:r>
              <a:rPr i="0" lang="en-GB" sz="2000" u="none" strike="noStrike">
                <a:solidFill>
                  <a:srgbClr val="222222"/>
                </a:solidFill>
                <a:latin typeface="Cambria"/>
                <a:ea typeface="Cambria"/>
                <a:cs typeface="Cambria"/>
                <a:sym typeface="Cambria"/>
              </a:rPr>
              <a:t>This database lacks information on Serbian cities.</a:t>
            </a:r>
            <a:endParaRPr>
              <a:latin typeface="Cambria"/>
              <a:ea typeface="Cambria"/>
              <a:cs typeface="Cambria"/>
              <a:sym typeface="Cambria"/>
            </a:endParaRPr>
          </a:p>
          <a:p>
            <a:pPr indent="0" lvl="0" marL="457200" marR="0" rtl="0" algn="l">
              <a:spcBef>
                <a:spcPts val="1200"/>
              </a:spcBef>
              <a:spcAft>
                <a:spcPts val="0"/>
              </a:spcAft>
              <a:buNone/>
            </a:pPr>
            <a:r>
              <a:t/>
            </a:r>
            <a:endParaRPr b="0" i="0" sz="2000">
              <a:solidFill>
                <a:srgbClr val="222222"/>
              </a:solidFill>
              <a:latin typeface="Tahoma"/>
              <a:ea typeface="Tahoma"/>
              <a:cs typeface="Tahoma"/>
              <a:sym typeface="Tahoma"/>
            </a:endParaRPr>
          </a:p>
          <a:p>
            <a:pPr indent="0" lvl="0" marL="0" marR="0" rtl="0" algn="l">
              <a:spcBef>
                <a:spcPts val="0"/>
              </a:spcBef>
              <a:spcAft>
                <a:spcPts val="0"/>
              </a:spcAft>
              <a:buNone/>
            </a:pPr>
            <a:r>
              <a:t/>
            </a:r>
            <a:endParaRPr sz="2000">
              <a:solidFill>
                <a:schemeClr val="dk1"/>
              </a:solidFill>
              <a:latin typeface="Tahoma"/>
              <a:ea typeface="Tahoma"/>
              <a:cs typeface="Tahoma"/>
              <a:sym typeface="Tahoma"/>
            </a:endParaRPr>
          </a:p>
          <a:p>
            <a:pPr indent="0" lvl="0" marL="457200" marR="0" rtl="0" algn="l">
              <a:spcBef>
                <a:spcPts val="0"/>
              </a:spcBef>
              <a:spcAft>
                <a:spcPts val="0"/>
              </a:spcAft>
              <a:buNone/>
            </a:pPr>
            <a:r>
              <a:t/>
            </a:r>
            <a:endParaRPr sz="2000">
              <a:solidFill>
                <a:schemeClr val="dk1"/>
              </a:solidFill>
              <a:latin typeface="Tahoma"/>
              <a:ea typeface="Tahoma"/>
              <a:cs typeface="Tahoma"/>
              <a:sym typeface="Tahoma"/>
            </a:endParaRPr>
          </a:p>
          <a:p>
            <a:pPr indent="0" lvl="0" marL="0" rtl="0" algn="l">
              <a:spcBef>
                <a:spcPts val="1200"/>
              </a:spcBef>
              <a:spcAft>
                <a:spcPts val="0"/>
              </a:spcAft>
              <a:buNone/>
            </a:pPr>
            <a:r>
              <a:rPr b="1" lang="en-GB" sz="2000">
                <a:solidFill>
                  <a:srgbClr val="222222"/>
                </a:solidFill>
                <a:latin typeface="Cambria"/>
                <a:ea typeface="Cambria"/>
                <a:cs typeface="Cambria"/>
                <a:sym typeface="Cambria"/>
              </a:rPr>
              <a:t>For the City of Nis we utilised data </a:t>
            </a:r>
            <a:endParaRPr b="1" sz="2000">
              <a:solidFill>
                <a:srgbClr val="222222"/>
              </a:solidFill>
              <a:latin typeface="Cambria"/>
              <a:ea typeface="Cambria"/>
              <a:cs typeface="Cambria"/>
              <a:sym typeface="Cambria"/>
            </a:endParaRPr>
          </a:p>
          <a:p>
            <a:pPr indent="0" lvl="0" marL="0" rtl="0" algn="l">
              <a:spcBef>
                <a:spcPts val="1200"/>
              </a:spcBef>
              <a:spcAft>
                <a:spcPts val="0"/>
              </a:spcAft>
              <a:buNone/>
            </a:pPr>
            <a:r>
              <a:rPr b="1" lang="en-GB" sz="2000">
                <a:solidFill>
                  <a:srgbClr val="222222"/>
                </a:solidFill>
                <a:latin typeface="Cambria"/>
                <a:ea typeface="Cambria"/>
                <a:cs typeface="Cambria"/>
                <a:sym typeface="Cambria"/>
              </a:rPr>
              <a:t>from the project website CROSS-REIS. </a:t>
            </a:r>
            <a:endParaRPr b="1" i="0" sz="1800" u="none" strike="noStrike">
              <a:solidFill>
                <a:srgbClr val="222222"/>
              </a:solidFill>
              <a:latin typeface="Cambria"/>
              <a:ea typeface="Cambria"/>
              <a:cs typeface="Cambria"/>
              <a:sym typeface="Cambria"/>
            </a:endParaRPr>
          </a:p>
        </p:txBody>
      </p:sp>
      <p:pic>
        <p:nvPicPr>
          <p:cNvPr id="154" name="Google Shape;154;p5"/>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sp>
        <p:nvSpPr>
          <p:cNvPr id="155" name="Google Shape;155;p5"/>
          <p:cNvSpPr txBox="1"/>
          <p:nvPr/>
        </p:nvSpPr>
        <p:spPr>
          <a:xfrm>
            <a:off x="4671400" y="220125"/>
            <a:ext cx="7398900" cy="446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GB" sz="1700">
                <a:solidFill>
                  <a:srgbClr val="6DAA44"/>
                </a:solidFill>
                <a:latin typeface="Tahoma"/>
                <a:ea typeface="Tahoma"/>
                <a:cs typeface="Tahoma"/>
                <a:sym typeface="Tahoma"/>
              </a:rPr>
              <a:t>Project website: </a:t>
            </a:r>
            <a:r>
              <a:rPr b="1" lang="en-GB" sz="1700" u="sng">
                <a:solidFill>
                  <a:srgbClr val="6DAA44"/>
                </a:solidFill>
                <a:latin typeface="Tahoma"/>
                <a:ea typeface="Tahoma"/>
                <a:cs typeface="Tahoma"/>
                <a:sym typeface="Tahoma"/>
                <a:hlinkClick r:id="rId4">
                  <a:extLst>
                    <a:ext uri="{A12FA001-AC4F-418D-AE19-62706E023703}">
                      <ahyp:hlinkClr val="tx"/>
                    </a:ext>
                  </a:extLst>
                </a:hlinkClick>
              </a:rPr>
              <a:t>https://crossreis.com/knowledge-hub.html</a:t>
            </a:r>
            <a:endParaRPr b="1" sz="1100">
              <a:solidFill>
                <a:srgbClr val="6DAA44"/>
              </a:solidFill>
            </a:endParaRPr>
          </a:p>
        </p:txBody>
      </p:sp>
      <p:pic>
        <p:nvPicPr>
          <p:cNvPr id="156" name="Google Shape;156;p5" title="analog-city-landscape-with-buildings-daylight.jpg"/>
          <p:cNvPicPr preferRelativeResize="0"/>
          <p:nvPr/>
        </p:nvPicPr>
        <p:blipFill>
          <a:blip r:embed="rId5">
            <a:alphaModFix/>
          </a:blip>
          <a:stretch>
            <a:fillRect/>
          </a:stretch>
        </p:blipFill>
        <p:spPr>
          <a:xfrm>
            <a:off x="6856075" y="3390900"/>
            <a:ext cx="5121976" cy="3413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6"/>
          <p:cNvGrpSpPr/>
          <p:nvPr/>
        </p:nvGrpSpPr>
        <p:grpSpPr>
          <a:xfrm>
            <a:off x="1175761" y="666479"/>
            <a:ext cx="261611" cy="261611"/>
            <a:chOff x="1093788" y="1220788"/>
            <a:chExt cx="306387" cy="306387"/>
          </a:xfrm>
        </p:grpSpPr>
        <p:sp>
          <p:nvSpPr>
            <p:cNvPr id="163" name="Google Shape;163;p6"/>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64" name="Google Shape;164;p6"/>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165" name="Google Shape;165;p6"/>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pic>
        <p:nvPicPr>
          <p:cNvPr id="166" name="Google Shape;166;p6"/>
          <p:cNvPicPr preferRelativeResize="0"/>
          <p:nvPr/>
        </p:nvPicPr>
        <p:blipFill rotWithShape="1">
          <a:blip r:embed="rId4">
            <a:alphaModFix/>
          </a:blip>
          <a:srcRect b="0" l="0" r="0" t="0"/>
          <a:stretch/>
        </p:blipFill>
        <p:spPr>
          <a:xfrm>
            <a:off x="4363849" y="99373"/>
            <a:ext cx="7828152" cy="6627997"/>
          </a:xfrm>
          <a:prstGeom prst="rect">
            <a:avLst/>
          </a:prstGeom>
          <a:noFill/>
          <a:ln>
            <a:noFill/>
          </a:ln>
        </p:spPr>
      </p:pic>
      <p:sp>
        <p:nvSpPr>
          <p:cNvPr id="167" name="Google Shape;167;p6"/>
          <p:cNvSpPr/>
          <p:nvPr/>
        </p:nvSpPr>
        <p:spPr>
          <a:xfrm>
            <a:off x="0" y="1668864"/>
            <a:ext cx="4232366" cy="3416320"/>
          </a:xfrm>
          <a:prstGeom prst="rect">
            <a:avLst/>
          </a:prstGeom>
          <a:noFill/>
          <a:ln>
            <a:noFill/>
          </a:ln>
        </p:spPr>
        <p:txBody>
          <a:bodyPr anchorCtr="0" anchor="t" bIns="45700" lIns="91425" spcFirstLastPara="1" rIns="91425" wrap="square" tIns="45700">
            <a:spAutoFit/>
          </a:bodyPr>
          <a:lstStyle/>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mbria"/>
                <a:ea typeface="Cambria"/>
                <a:cs typeface="Cambria"/>
                <a:sym typeface="Cambria"/>
              </a:rPr>
              <a:t>All street trees in the inventory of the City of Niš are divided into </a:t>
            </a:r>
            <a:r>
              <a:rPr b="1" lang="en-GB" sz="1800">
                <a:solidFill>
                  <a:schemeClr val="dk1"/>
                </a:solidFill>
                <a:latin typeface="Cambria"/>
                <a:ea typeface="Cambria"/>
                <a:cs typeface="Cambria"/>
                <a:sym typeface="Cambria"/>
              </a:rPr>
              <a:t>five zones</a:t>
            </a:r>
            <a:r>
              <a:rPr lang="en-GB" sz="1800">
                <a:solidFill>
                  <a:schemeClr val="dk1"/>
                </a:solidFill>
                <a:latin typeface="Cambria"/>
                <a:ea typeface="Cambria"/>
                <a:cs typeface="Cambria"/>
                <a:sym typeface="Cambria"/>
              </a:rPr>
              <a:t>: </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Cambria"/>
                <a:ea typeface="Cambria"/>
                <a:cs typeface="Cambria"/>
                <a:sym typeface="Cambria"/>
              </a:rPr>
              <a:t>Niška Banja, 	</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Cambria"/>
                <a:ea typeface="Cambria"/>
                <a:cs typeface="Cambria"/>
                <a:sym typeface="Cambria"/>
              </a:rPr>
              <a:t>Bulevar Nemanjića, </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Cambria"/>
                <a:ea typeface="Cambria"/>
                <a:cs typeface="Cambria"/>
                <a:sym typeface="Cambria"/>
              </a:rPr>
              <a:t>Park Čair, </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Cambria"/>
                <a:ea typeface="Cambria"/>
                <a:cs typeface="Cambria"/>
                <a:sym typeface="Cambria"/>
              </a:rPr>
              <a:t>Plava zona, </a:t>
            </a:r>
            <a:endParaRPr/>
          </a:p>
          <a:p>
            <a:pPr indent="-285750" lvl="1" marL="742950" marR="0" rtl="0" algn="just">
              <a:spcBef>
                <a:spcPts val="0"/>
              </a:spcBef>
              <a:spcAft>
                <a:spcPts val="0"/>
              </a:spcAft>
              <a:buClr>
                <a:schemeClr val="dk1"/>
              </a:buClr>
              <a:buSzPts val="1800"/>
              <a:buFont typeface="Arial"/>
              <a:buChar char="•"/>
            </a:pPr>
            <a:r>
              <a:rPr b="0" i="0" lang="en-GB" sz="1800" u="none" cap="none" strike="noStrike">
                <a:solidFill>
                  <a:schemeClr val="dk1"/>
                </a:solidFill>
                <a:latin typeface="Cambria"/>
                <a:ea typeface="Cambria"/>
                <a:cs typeface="Cambria"/>
                <a:sym typeface="Cambria"/>
              </a:rPr>
              <a:t>Železnička stanica. </a:t>
            </a:r>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1" marL="7429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nvSpPr>
        <p:spPr>
          <a:xfrm>
            <a:off x="388017" y="773563"/>
            <a:ext cx="76444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354659"/>
                </a:solidFill>
                <a:latin typeface="Cambria"/>
                <a:ea typeface="Cambria"/>
                <a:cs typeface="Cambria"/>
                <a:sym typeface="Cambria"/>
              </a:rPr>
              <a:t>Content of the database</a:t>
            </a:r>
            <a:endParaRPr/>
          </a:p>
        </p:txBody>
      </p:sp>
      <p:grpSp>
        <p:nvGrpSpPr>
          <p:cNvPr id="174" name="Google Shape;174;p7"/>
          <p:cNvGrpSpPr/>
          <p:nvPr/>
        </p:nvGrpSpPr>
        <p:grpSpPr>
          <a:xfrm>
            <a:off x="1175761" y="666479"/>
            <a:ext cx="261611" cy="261611"/>
            <a:chOff x="1093788" y="1220788"/>
            <a:chExt cx="306387" cy="306387"/>
          </a:xfrm>
        </p:grpSpPr>
        <p:sp>
          <p:nvSpPr>
            <p:cNvPr id="175" name="Google Shape;175;p7"/>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76" name="Google Shape;176;p7"/>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177" name="Google Shape;177;p7"/>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sp>
        <p:nvSpPr>
          <p:cNvPr id="178" name="Google Shape;178;p7"/>
          <p:cNvSpPr/>
          <p:nvPr/>
        </p:nvSpPr>
        <p:spPr>
          <a:xfrm>
            <a:off x="388017" y="1851485"/>
            <a:ext cx="6409495" cy="4841936"/>
          </a:xfrm>
          <a:custGeom>
            <a:rect b="b" l="l" r="r" t="t"/>
            <a:pathLst>
              <a:path extrusionOk="0" h="4383314" w="3614056">
                <a:moveTo>
                  <a:pt x="1299388" y="0"/>
                </a:moveTo>
                <a:lnTo>
                  <a:pt x="3614056" y="0"/>
                </a:lnTo>
                <a:lnTo>
                  <a:pt x="3614056" y="4383314"/>
                </a:lnTo>
                <a:lnTo>
                  <a:pt x="7531" y="4383314"/>
                </a:lnTo>
                <a:lnTo>
                  <a:pt x="6709" y="4377924"/>
                </a:lnTo>
                <a:cubicBezTo>
                  <a:pt x="2272" y="4334242"/>
                  <a:pt x="0" y="4289921"/>
                  <a:pt x="0" y="4245069"/>
                </a:cubicBezTo>
                <a:lnTo>
                  <a:pt x="0" y="1299388"/>
                </a:lnTo>
                <a:cubicBezTo>
                  <a:pt x="0" y="581756"/>
                  <a:pt x="581756" y="0"/>
                  <a:pt x="1299388" y="0"/>
                </a:cubicBezTo>
                <a:close/>
              </a:path>
            </a:pathLst>
          </a:custGeom>
          <a:solidFill>
            <a:srgbClr val="354659"/>
          </a:solidFill>
          <a:ln>
            <a:noFill/>
          </a:ln>
          <a:effectLst>
            <a:outerShdw blurRad="114300" sx="102000" rotWithShape="0" algn="ctr" sy="102000">
              <a:srgbClr val="BFBFBF">
                <a:alpha val="40000"/>
              </a:srgbClr>
            </a:outerShdw>
          </a:effectLst>
        </p:spPr>
        <p:txBody>
          <a:bodyPr anchorCtr="0" anchor="ctr" bIns="45700" lIns="91425" spcFirstLastPara="1" rIns="91425" wrap="square" tIns="45700">
            <a:noAutofit/>
          </a:bodyPr>
          <a:lstStyle/>
          <a:p>
            <a:pPr indent="-285750" lvl="0" marL="285750" marR="0" rtl="0" algn="just">
              <a:spcBef>
                <a:spcPts val="0"/>
              </a:spcBef>
              <a:spcAft>
                <a:spcPts val="0"/>
              </a:spcAft>
              <a:buClr>
                <a:schemeClr val="lt1"/>
              </a:buClr>
              <a:buSzPts val="1800"/>
              <a:buFont typeface="Cambria"/>
              <a:buChar char="•"/>
            </a:pPr>
            <a:r>
              <a:rPr b="1" lang="en-GB" sz="1800">
                <a:solidFill>
                  <a:schemeClr val="lt1"/>
                </a:solidFill>
                <a:latin typeface="Cambria"/>
                <a:ea typeface="Cambria"/>
                <a:cs typeface="Cambria"/>
                <a:sym typeface="Cambria"/>
              </a:rPr>
              <a:t>The database contains data about each tree with parameters: </a:t>
            </a:r>
            <a:endParaRPr>
              <a:latin typeface="Cambria"/>
              <a:ea typeface="Cambria"/>
              <a:cs typeface="Cambria"/>
              <a:sym typeface="Cambria"/>
            </a:endParaRPr>
          </a:p>
          <a:p>
            <a:pPr indent="-285750" lvl="1" marL="742950" marR="0" rtl="0" algn="just">
              <a:spcBef>
                <a:spcPts val="0"/>
              </a:spcBef>
              <a:spcAft>
                <a:spcPts val="0"/>
              </a:spcAft>
              <a:buClr>
                <a:schemeClr val="lt1"/>
              </a:buClr>
              <a:buSzPts val="1800"/>
              <a:buFont typeface="Cambria"/>
              <a:buChar char="•"/>
            </a:pPr>
            <a:r>
              <a:rPr b="1" i="0" lang="en-GB" sz="1800" u="none" cap="none" strike="noStrike">
                <a:solidFill>
                  <a:schemeClr val="lt1"/>
                </a:solidFill>
                <a:latin typeface="Cambria"/>
                <a:ea typeface="Cambria"/>
                <a:cs typeface="Cambria"/>
                <a:sym typeface="Cambria"/>
              </a:rPr>
              <a:t>Botanical name (in Latin)</a:t>
            </a:r>
            <a:endParaRPr>
              <a:latin typeface="Cambria"/>
              <a:ea typeface="Cambria"/>
              <a:cs typeface="Cambria"/>
              <a:sym typeface="Cambria"/>
            </a:endParaRPr>
          </a:p>
          <a:p>
            <a:pPr indent="-285750" lvl="1" marL="742950" marR="0" rtl="0" algn="just">
              <a:spcBef>
                <a:spcPts val="0"/>
              </a:spcBef>
              <a:spcAft>
                <a:spcPts val="0"/>
              </a:spcAft>
              <a:buClr>
                <a:schemeClr val="lt1"/>
              </a:buClr>
              <a:buSzPts val="1800"/>
              <a:buFont typeface="Cambria"/>
              <a:buChar char="•"/>
            </a:pPr>
            <a:r>
              <a:rPr b="1" i="0" lang="en-GB" sz="1800" u="none" cap="none" strike="noStrike">
                <a:solidFill>
                  <a:schemeClr val="lt1"/>
                </a:solidFill>
                <a:latin typeface="Cambria"/>
                <a:ea typeface="Cambria"/>
                <a:cs typeface="Cambria"/>
                <a:sym typeface="Cambria"/>
              </a:rPr>
              <a:t>Tree height</a:t>
            </a:r>
            <a:endParaRPr>
              <a:latin typeface="Cambria"/>
              <a:ea typeface="Cambria"/>
              <a:cs typeface="Cambria"/>
              <a:sym typeface="Cambria"/>
            </a:endParaRPr>
          </a:p>
          <a:p>
            <a:pPr indent="-285750" lvl="1" marL="742950" marR="0" rtl="0" algn="just">
              <a:spcBef>
                <a:spcPts val="0"/>
              </a:spcBef>
              <a:spcAft>
                <a:spcPts val="0"/>
              </a:spcAft>
              <a:buClr>
                <a:schemeClr val="lt1"/>
              </a:buClr>
              <a:buSzPts val="1800"/>
              <a:buFont typeface="Cambria"/>
              <a:buChar char="•"/>
            </a:pPr>
            <a:r>
              <a:rPr b="1" i="0" lang="en-GB" sz="1800" u="none" cap="none" strike="noStrike">
                <a:solidFill>
                  <a:schemeClr val="lt1"/>
                </a:solidFill>
                <a:latin typeface="Cambria"/>
                <a:ea typeface="Cambria"/>
                <a:cs typeface="Cambria"/>
                <a:sym typeface="Cambria"/>
              </a:rPr>
              <a:t>Tree diameter</a:t>
            </a:r>
            <a:endParaRPr>
              <a:latin typeface="Cambria"/>
              <a:ea typeface="Cambria"/>
              <a:cs typeface="Cambria"/>
              <a:sym typeface="Cambria"/>
            </a:endParaRPr>
          </a:p>
          <a:p>
            <a:pPr indent="-285750" lvl="1" marL="742950" marR="0" rtl="0" algn="just">
              <a:spcBef>
                <a:spcPts val="0"/>
              </a:spcBef>
              <a:spcAft>
                <a:spcPts val="0"/>
              </a:spcAft>
              <a:buClr>
                <a:schemeClr val="lt1"/>
              </a:buClr>
              <a:buSzPts val="1800"/>
              <a:buFont typeface="Cambria"/>
              <a:buChar char="•"/>
            </a:pPr>
            <a:r>
              <a:rPr b="1" i="0" lang="en-GB" sz="1800" u="none" cap="none" strike="noStrike">
                <a:solidFill>
                  <a:schemeClr val="lt1"/>
                </a:solidFill>
                <a:latin typeface="Cambria"/>
                <a:ea typeface="Cambria"/>
                <a:cs typeface="Cambria"/>
                <a:sym typeface="Cambria"/>
              </a:rPr>
              <a:t>Crown width</a:t>
            </a:r>
            <a:endParaRPr>
              <a:latin typeface="Cambria"/>
              <a:ea typeface="Cambria"/>
              <a:cs typeface="Cambria"/>
              <a:sym typeface="Cambria"/>
            </a:endParaRPr>
          </a:p>
          <a:p>
            <a:pPr indent="-285750" lvl="1" marL="742950" marR="0" rtl="0" algn="just">
              <a:spcBef>
                <a:spcPts val="0"/>
              </a:spcBef>
              <a:spcAft>
                <a:spcPts val="0"/>
              </a:spcAft>
              <a:buClr>
                <a:schemeClr val="lt1"/>
              </a:buClr>
              <a:buSzPts val="1800"/>
              <a:buFont typeface="Cambria"/>
              <a:buChar char="•"/>
            </a:pPr>
            <a:r>
              <a:rPr b="1" i="0" lang="en-GB" sz="1800" u="none" cap="none" strike="noStrike">
                <a:solidFill>
                  <a:schemeClr val="lt1"/>
                </a:solidFill>
                <a:latin typeface="Cambria"/>
                <a:ea typeface="Cambria"/>
                <a:cs typeface="Cambria"/>
                <a:sym typeface="Cambria"/>
              </a:rPr>
              <a:t>Vitality</a:t>
            </a:r>
            <a:endParaRPr>
              <a:latin typeface="Cambria"/>
              <a:ea typeface="Cambria"/>
              <a:cs typeface="Cambria"/>
              <a:sym typeface="Cambria"/>
            </a:endParaRPr>
          </a:p>
          <a:p>
            <a:pPr indent="-285750" lvl="1" marL="742950" marR="0" rtl="0" algn="just">
              <a:spcBef>
                <a:spcPts val="0"/>
              </a:spcBef>
              <a:spcAft>
                <a:spcPts val="0"/>
              </a:spcAft>
              <a:buClr>
                <a:schemeClr val="lt1"/>
              </a:buClr>
              <a:buSzPts val="1800"/>
              <a:buFont typeface="Cambria"/>
              <a:buChar char="•"/>
            </a:pPr>
            <a:r>
              <a:rPr b="1" i="0" lang="en-GB" sz="1800" u="none" cap="none" strike="noStrike">
                <a:solidFill>
                  <a:schemeClr val="lt1"/>
                </a:solidFill>
                <a:latin typeface="Cambria"/>
                <a:ea typeface="Cambria"/>
                <a:cs typeface="Cambria"/>
                <a:sym typeface="Cambria"/>
              </a:rPr>
              <a:t>Decorativeness.</a:t>
            </a:r>
            <a:endParaRPr>
              <a:latin typeface="Cambria"/>
              <a:ea typeface="Cambria"/>
              <a:cs typeface="Cambria"/>
              <a:sym typeface="Cambria"/>
            </a:endParaRPr>
          </a:p>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id="179" name="Google Shape;179;p7"/>
          <p:cNvPicPr preferRelativeResize="0"/>
          <p:nvPr/>
        </p:nvPicPr>
        <p:blipFill rotWithShape="1">
          <a:blip r:embed="rId4">
            <a:alphaModFix/>
          </a:blip>
          <a:srcRect b="2580" l="0" r="0" t="2581"/>
          <a:stretch/>
        </p:blipFill>
        <p:spPr>
          <a:xfrm>
            <a:off x="8765431" y="1973767"/>
            <a:ext cx="3426570" cy="4884234"/>
          </a:xfrm>
          <a:custGeom>
            <a:rect b="b" l="l" r="r" t="t"/>
            <a:pathLst>
              <a:path extrusionOk="0" h="6858000" w="12192000">
                <a:moveTo>
                  <a:pt x="0" y="0"/>
                </a:moveTo>
                <a:lnTo>
                  <a:pt x="12192000" y="0"/>
                </a:lnTo>
                <a:lnTo>
                  <a:pt x="12192000" y="6858000"/>
                </a:lnTo>
                <a:lnTo>
                  <a:pt x="0" y="685800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cxnSp>
        <p:nvCxnSpPr>
          <p:cNvPr id="185" name="Google Shape;185;p8"/>
          <p:cNvCxnSpPr/>
          <p:nvPr/>
        </p:nvCxnSpPr>
        <p:spPr>
          <a:xfrm>
            <a:off x="7404100" y="5859914"/>
            <a:ext cx="2933700" cy="0"/>
          </a:xfrm>
          <a:prstGeom prst="straightConnector1">
            <a:avLst/>
          </a:prstGeom>
          <a:noFill/>
          <a:ln cap="flat" cmpd="sng" w="9525">
            <a:solidFill>
              <a:srgbClr val="BFBFBF"/>
            </a:solidFill>
            <a:prstDash val="solid"/>
            <a:miter lim="800000"/>
            <a:headEnd len="sm" w="sm" type="none"/>
            <a:tailEnd len="sm" w="sm" type="none"/>
          </a:ln>
        </p:spPr>
      </p:cxnSp>
      <p:pic>
        <p:nvPicPr>
          <p:cNvPr id="186" name="Google Shape;186;p8"/>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pic>
        <p:nvPicPr>
          <p:cNvPr id="187" name="Google Shape;187;p8"/>
          <p:cNvPicPr preferRelativeResize="0"/>
          <p:nvPr/>
        </p:nvPicPr>
        <p:blipFill rotWithShape="1">
          <a:blip r:embed="rId4">
            <a:alphaModFix/>
          </a:blip>
          <a:srcRect b="0" l="0" r="0" t="0"/>
          <a:stretch/>
        </p:blipFill>
        <p:spPr>
          <a:xfrm>
            <a:off x="0" y="998085"/>
            <a:ext cx="12191999" cy="5930833"/>
          </a:xfrm>
          <a:prstGeom prst="rect">
            <a:avLst/>
          </a:prstGeom>
          <a:noFill/>
          <a:ln>
            <a:noFill/>
          </a:ln>
        </p:spPr>
      </p:pic>
      <p:sp>
        <p:nvSpPr>
          <p:cNvPr id="188" name="Google Shape;188;p8"/>
          <p:cNvSpPr txBox="1"/>
          <p:nvPr/>
        </p:nvSpPr>
        <p:spPr>
          <a:xfrm>
            <a:off x="4425073" y="6199720"/>
            <a:ext cx="2952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89" name="Google Shape;189;p8"/>
          <p:cNvSpPr txBox="1"/>
          <p:nvPr/>
        </p:nvSpPr>
        <p:spPr>
          <a:xfrm>
            <a:off x="3777600" y="26126"/>
            <a:ext cx="76444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rgbClr val="354659"/>
                </a:solidFill>
                <a:latin typeface="Cambria"/>
                <a:ea typeface="Cambria"/>
                <a:cs typeface="Cambria"/>
                <a:sym typeface="Cambria"/>
              </a:rPr>
              <a:t>Content of the database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nvSpPr>
        <p:spPr>
          <a:xfrm>
            <a:off x="3179772" y="0"/>
            <a:ext cx="956878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rgbClr val="000000"/>
              </a:solidFill>
              <a:latin typeface="Cambria"/>
              <a:ea typeface="Cambria"/>
              <a:cs typeface="Cambria"/>
              <a:sym typeface="Cambria"/>
            </a:endParaRPr>
          </a:p>
        </p:txBody>
      </p:sp>
      <p:grpSp>
        <p:nvGrpSpPr>
          <p:cNvPr id="196" name="Google Shape;196;p9"/>
          <p:cNvGrpSpPr/>
          <p:nvPr/>
        </p:nvGrpSpPr>
        <p:grpSpPr>
          <a:xfrm>
            <a:off x="1175761" y="666479"/>
            <a:ext cx="261611" cy="261611"/>
            <a:chOff x="1093788" y="1220788"/>
            <a:chExt cx="306387" cy="306387"/>
          </a:xfrm>
        </p:grpSpPr>
        <p:sp>
          <p:nvSpPr>
            <p:cNvPr id="197" name="Google Shape;197;p9"/>
            <p:cNvSpPr/>
            <p:nvPr/>
          </p:nvSpPr>
          <p:spPr>
            <a:xfrm>
              <a:off x="1093788" y="1220788"/>
              <a:ext cx="252412" cy="250825"/>
            </a:xfrm>
            <a:custGeom>
              <a:rect b="b" l="l" r="r" t="t"/>
              <a:pathLst>
                <a:path extrusionOk="0" h="2847" w="2854">
                  <a:moveTo>
                    <a:pt x="1427" y="0"/>
                  </a:moveTo>
                  <a:lnTo>
                    <a:pt x="1525" y="3"/>
                  </a:lnTo>
                  <a:lnTo>
                    <a:pt x="1621" y="13"/>
                  </a:lnTo>
                  <a:lnTo>
                    <a:pt x="1715" y="29"/>
                  </a:lnTo>
                  <a:lnTo>
                    <a:pt x="1807" y="51"/>
                  </a:lnTo>
                  <a:lnTo>
                    <a:pt x="1896" y="78"/>
                  </a:lnTo>
                  <a:lnTo>
                    <a:pt x="1983" y="112"/>
                  </a:lnTo>
                  <a:lnTo>
                    <a:pt x="2067" y="151"/>
                  </a:lnTo>
                  <a:lnTo>
                    <a:pt x="2148" y="194"/>
                  </a:lnTo>
                  <a:lnTo>
                    <a:pt x="2225" y="243"/>
                  </a:lnTo>
                  <a:lnTo>
                    <a:pt x="2300" y="296"/>
                  </a:lnTo>
                  <a:lnTo>
                    <a:pt x="2370" y="355"/>
                  </a:lnTo>
                  <a:lnTo>
                    <a:pt x="2437" y="417"/>
                  </a:lnTo>
                  <a:lnTo>
                    <a:pt x="2500" y="483"/>
                  </a:lnTo>
                  <a:lnTo>
                    <a:pt x="2558" y="554"/>
                  </a:lnTo>
                  <a:lnTo>
                    <a:pt x="2612" y="628"/>
                  </a:lnTo>
                  <a:lnTo>
                    <a:pt x="2660" y="704"/>
                  </a:lnTo>
                  <a:lnTo>
                    <a:pt x="2703" y="785"/>
                  </a:lnTo>
                  <a:lnTo>
                    <a:pt x="2742" y="869"/>
                  </a:lnTo>
                  <a:lnTo>
                    <a:pt x="2776" y="956"/>
                  </a:lnTo>
                  <a:lnTo>
                    <a:pt x="2804" y="1044"/>
                  </a:lnTo>
                  <a:lnTo>
                    <a:pt x="2826" y="1136"/>
                  </a:lnTo>
                  <a:lnTo>
                    <a:pt x="2842" y="1230"/>
                  </a:lnTo>
                  <a:lnTo>
                    <a:pt x="2851" y="1326"/>
                  </a:lnTo>
                  <a:lnTo>
                    <a:pt x="2854" y="1423"/>
                  </a:lnTo>
                  <a:lnTo>
                    <a:pt x="1427" y="1423"/>
                  </a:lnTo>
                  <a:lnTo>
                    <a:pt x="1427" y="2847"/>
                  </a:lnTo>
                  <a:lnTo>
                    <a:pt x="1330" y="2843"/>
                  </a:lnTo>
                  <a:lnTo>
                    <a:pt x="1234" y="2833"/>
                  </a:lnTo>
                  <a:lnTo>
                    <a:pt x="1140" y="2817"/>
                  </a:lnTo>
                  <a:lnTo>
                    <a:pt x="1048" y="2795"/>
                  </a:lnTo>
                  <a:lnTo>
                    <a:pt x="958" y="2768"/>
                  </a:lnTo>
                  <a:lnTo>
                    <a:pt x="872" y="2734"/>
                  </a:lnTo>
                  <a:lnTo>
                    <a:pt x="787" y="2696"/>
                  </a:lnTo>
                  <a:lnTo>
                    <a:pt x="707" y="2652"/>
                  </a:lnTo>
                  <a:lnTo>
                    <a:pt x="629" y="2604"/>
                  </a:lnTo>
                  <a:lnTo>
                    <a:pt x="555" y="2550"/>
                  </a:lnTo>
                  <a:lnTo>
                    <a:pt x="484" y="2492"/>
                  </a:lnTo>
                  <a:lnTo>
                    <a:pt x="418" y="2430"/>
                  </a:lnTo>
                  <a:lnTo>
                    <a:pt x="356" y="2362"/>
                  </a:lnTo>
                  <a:lnTo>
                    <a:pt x="298" y="2293"/>
                  </a:lnTo>
                  <a:lnTo>
                    <a:pt x="244" y="2218"/>
                  </a:lnTo>
                  <a:lnTo>
                    <a:pt x="195" y="2141"/>
                  </a:lnTo>
                  <a:lnTo>
                    <a:pt x="151" y="2060"/>
                  </a:lnTo>
                  <a:lnTo>
                    <a:pt x="112" y="1977"/>
                  </a:lnTo>
                  <a:lnTo>
                    <a:pt x="79" y="1891"/>
                  </a:lnTo>
                  <a:lnTo>
                    <a:pt x="52" y="1801"/>
                  </a:lnTo>
                  <a:lnTo>
                    <a:pt x="30" y="1710"/>
                  </a:lnTo>
                  <a:lnTo>
                    <a:pt x="14" y="1616"/>
                  </a:lnTo>
                  <a:lnTo>
                    <a:pt x="3" y="1520"/>
                  </a:lnTo>
                  <a:lnTo>
                    <a:pt x="0" y="1423"/>
                  </a:lnTo>
                  <a:lnTo>
                    <a:pt x="0" y="1423"/>
                  </a:lnTo>
                  <a:lnTo>
                    <a:pt x="3" y="1326"/>
                  </a:lnTo>
                  <a:lnTo>
                    <a:pt x="14" y="1230"/>
                  </a:lnTo>
                  <a:lnTo>
                    <a:pt x="30" y="1136"/>
                  </a:lnTo>
                  <a:lnTo>
                    <a:pt x="52" y="1044"/>
                  </a:lnTo>
                  <a:lnTo>
                    <a:pt x="79" y="956"/>
                  </a:lnTo>
                  <a:lnTo>
                    <a:pt x="112" y="869"/>
                  </a:lnTo>
                  <a:lnTo>
                    <a:pt x="151" y="785"/>
                  </a:lnTo>
                  <a:lnTo>
                    <a:pt x="195" y="704"/>
                  </a:lnTo>
                  <a:lnTo>
                    <a:pt x="244" y="628"/>
                  </a:lnTo>
                  <a:lnTo>
                    <a:pt x="298" y="554"/>
                  </a:lnTo>
                  <a:lnTo>
                    <a:pt x="356" y="483"/>
                  </a:lnTo>
                  <a:lnTo>
                    <a:pt x="418" y="417"/>
                  </a:lnTo>
                  <a:lnTo>
                    <a:pt x="484" y="355"/>
                  </a:lnTo>
                  <a:lnTo>
                    <a:pt x="555" y="296"/>
                  </a:lnTo>
                  <a:lnTo>
                    <a:pt x="629" y="243"/>
                  </a:lnTo>
                  <a:lnTo>
                    <a:pt x="707" y="194"/>
                  </a:lnTo>
                  <a:lnTo>
                    <a:pt x="787" y="151"/>
                  </a:lnTo>
                  <a:lnTo>
                    <a:pt x="872" y="112"/>
                  </a:lnTo>
                  <a:lnTo>
                    <a:pt x="958" y="78"/>
                  </a:lnTo>
                  <a:lnTo>
                    <a:pt x="1048" y="51"/>
                  </a:lnTo>
                  <a:lnTo>
                    <a:pt x="1140" y="29"/>
                  </a:lnTo>
                  <a:lnTo>
                    <a:pt x="1234" y="13"/>
                  </a:lnTo>
                  <a:lnTo>
                    <a:pt x="1330" y="3"/>
                  </a:lnTo>
                  <a:lnTo>
                    <a:pt x="142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id="198" name="Google Shape;198;p9"/>
            <p:cNvSpPr/>
            <p:nvPr/>
          </p:nvSpPr>
          <p:spPr>
            <a:xfrm>
              <a:off x="1247775" y="1373188"/>
              <a:ext cx="152400" cy="153987"/>
            </a:xfrm>
            <a:custGeom>
              <a:rect b="b" l="l" r="r" t="t"/>
              <a:pathLst>
                <a:path extrusionOk="0" h="1730" w="1733">
                  <a:moveTo>
                    <a:pt x="306" y="1244"/>
                  </a:moveTo>
                  <a:lnTo>
                    <a:pt x="306" y="1415"/>
                  </a:lnTo>
                  <a:lnTo>
                    <a:pt x="378" y="1403"/>
                  </a:lnTo>
                  <a:lnTo>
                    <a:pt x="450" y="1387"/>
                  </a:lnTo>
                  <a:lnTo>
                    <a:pt x="306" y="1244"/>
                  </a:lnTo>
                  <a:close/>
                  <a:moveTo>
                    <a:pt x="305" y="902"/>
                  </a:moveTo>
                  <a:lnTo>
                    <a:pt x="305" y="1073"/>
                  </a:lnTo>
                  <a:lnTo>
                    <a:pt x="581" y="1348"/>
                  </a:lnTo>
                  <a:lnTo>
                    <a:pt x="643" y="1325"/>
                  </a:lnTo>
                  <a:lnTo>
                    <a:pt x="703" y="1299"/>
                  </a:lnTo>
                  <a:lnTo>
                    <a:pt x="305" y="902"/>
                  </a:lnTo>
                  <a:close/>
                  <a:moveTo>
                    <a:pt x="306" y="560"/>
                  </a:moveTo>
                  <a:lnTo>
                    <a:pt x="306" y="731"/>
                  </a:lnTo>
                  <a:lnTo>
                    <a:pt x="814" y="1238"/>
                  </a:lnTo>
                  <a:lnTo>
                    <a:pt x="866" y="1205"/>
                  </a:lnTo>
                  <a:lnTo>
                    <a:pt x="916" y="1168"/>
                  </a:lnTo>
                  <a:lnTo>
                    <a:pt x="306" y="560"/>
                  </a:lnTo>
                  <a:close/>
                  <a:moveTo>
                    <a:pt x="1251" y="306"/>
                  </a:moveTo>
                  <a:lnTo>
                    <a:pt x="1392" y="446"/>
                  </a:lnTo>
                  <a:lnTo>
                    <a:pt x="1407" y="376"/>
                  </a:lnTo>
                  <a:lnTo>
                    <a:pt x="1417" y="306"/>
                  </a:lnTo>
                  <a:lnTo>
                    <a:pt x="1251" y="306"/>
                  </a:lnTo>
                  <a:close/>
                  <a:moveTo>
                    <a:pt x="909" y="306"/>
                  </a:moveTo>
                  <a:lnTo>
                    <a:pt x="1303" y="699"/>
                  </a:lnTo>
                  <a:lnTo>
                    <a:pt x="1330" y="639"/>
                  </a:lnTo>
                  <a:lnTo>
                    <a:pt x="1353" y="578"/>
                  </a:lnTo>
                  <a:lnTo>
                    <a:pt x="1080" y="306"/>
                  </a:lnTo>
                  <a:lnTo>
                    <a:pt x="909" y="306"/>
                  </a:lnTo>
                  <a:close/>
                  <a:moveTo>
                    <a:pt x="306" y="306"/>
                  </a:moveTo>
                  <a:lnTo>
                    <a:pt x="306" y="388"/>
                  </a:lnTo>
                  <a:lnTo>
                    <a:pt x="1010" y="1091"/>
                  </a:lnTo>
                  <a:lnTo>
                    <a:pt x="1054" y="1050"/>
                  </a:lnTo>
                  <a:lnTo>
                    <a:pt x="1096" y="1006"/>
                  </a:lnTo>
                  <a:lnTo>
                    <a:pt x="394" y="306"/>
                  </a:lnTo>
                  <a:lnTo>
                    <a:pt x="306" y="306"/>
                  </a:lnTo>
                  <a:close/>
                  <a:moveTo>
                    <a:pt x="565" y="305"/>
                  </a:moveTo>
                  <a:lnTo>
                    <a:pt x="1173" y="912"/>
                  </a:lnTo>
                  <a:lnTo>
                    <a:pt x="1209" y="862"/>
                  </a:lnTo>
                  <a:lnTo>
                    <a:pt x="1242" y="809"/>
                  </a:lnTo>
                  <a:lnTo>
                    <a:pt x="736" y="305"/>
                  </a:lnTo>
                  <a:lnTo>
                    <a:pt x="565" y="305"/>
                  </a:lnTo>
                  <a:close/>
                  <a:moveTo>
                    <a:pt x="0" y="0"/>
                  </a:moveTo>
                  <a:lnTo>
                    <a:pt x="1733" y="0"/>
                  </a:lnTo>
                  <a:lnTo>
                    <a:pt x="1733" y="153"/>
                  </a:lnTo>
                  <a:lnTo>
                    <a:pt x="1730" y="257"/>
                  </a:lnTo>
                  <a:lnTo>
                    <a:pt x="1719" y="358"/>
                  </a:lnTo>
                  <a:lnTo>
                    <a:pt x="1703" y="458"/>
                  </a:lnTo>
                  <a:lnTo>
                    <a:pt x="1681" y="556"/>
                  </a:lnTo>
                  <a:lnTo>
                    <a:pt x="1653" y="651"/>
                  </a:lnTo>
                  <a:lnTo>
                    <a:pt x="1618" y="743"/>
                  </a:lnTo>
                  <a:lnTo>
                    <a:pt x="1578" y="833"/>
                  </a:lnTo>
                  <a:lnTo>
                    <a:pt x="1533" y="920"/>
                  </a:lnTo>
                  <a:lnTo>
                    <a:pt x="1483" y="1003"/>
                  </a:lnTo>
                  <a:lnTo>
                    <a:pt x="1428" y="1083"/>
                  </a:lnTo>
                  <a:lnTo>
                    <a:pt x="1368" y="1160"/>
                  </a:lnTo>
                  <a:lnTo>
                    <a:pt x="1303" y="1233"/>
                  </a:lnTo>
                  <a:lnTo>
                    <a:pt x="1235" y="1301"/>
                  </a:lnTo>
                  <a:lnTo>
                    <a:pt x="1162" y="1365"/>
                  </a:lnTo>
                  <a:lnTo>
                    <a:pt x="1085" y="1424"/>
                  </a:lnTo>
                  <a:lnTo>
                    <a:pt x="1004" y="1480"/>
                  </a:lnTo>
                  <a:lnTo>
                    <a:pt x="921" y="1530"/>
                  </a:lnTo>
                  <a:lnTo>
                    <a:pt x="835" y="1575"/>
                  </a:lnTo>
                  <a:lnTo>
                    <a:pt x="744" y="1615"/>
                  </a:lnTo>
                  <a:lnTo>
                    <a:pt x="652" y="1649"/>
                  </a:lnTo>
                  <a:lnTo>
                    <a:pt x="556" y="1677"/>
                  </a:lnTo>
                  <a:lnTo>
                    <a:pt x="458" y="1699"/>
                  </a:lnTo>
                  <a:lnTo>
                    <a:pt x="358" y="1716"/>
                  </a:lnTo>
                  <a:lnTo>
                    <a:pt x="256" y="1725"/>
                  </a:lnTo>
                  <a:lnTo>
                    <a:pt x="153" y="1730"/>
                  </a:lnTo>
                  <a:lnTo>
                    <a:pt x="0" y="173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pic>
        <p:nvPicPr>
          <p:cNvPr id="199" name="Google Shape;199;p9"/>
          <p:cNvPicPr preferRelativeResize="0"/>
          <p:nvPr/>
        </p:nvPicPr>
        <p:blipFill rotWithShape="1">
          <a:blip r:embed="rId3">
            <a:alphaModFix/>
          </a:blip>
          <a:srcRect b="0" l="0" r="0" t="0"/>
          <a:stretch/>
        </p:blipFill>
        <p:spPr>
          <a:xfrm>
            <a:off x="505950" y="403527"/>
            <a:ext cx="1981200" cy="428625"/>
          </a:xfrm>
          <a:prstGeom prst="rect">
            <a:avLst/>
          </a:prstGeom>
          <a:noFill/>
          <a:ln>
            <a:noFill/>
          </a:ln>
        </p:spPr>
      </p:pic>
      <p:graphicFrame>
        <p:nvGraphicFramePr>
          <p:cNvPr id="200" name="Google Shape;200;p9"/>
          <p:cNvGraphicFramePr/>
          <p:nvPr/>
        </p:nvGraphicFramePr>
        <p:xfrm>
          <a:off x="702526" y="2230244"/>
          <a:ext cx="3000000" cy="3000000"/>
        </p:xfrm>
        <a:graphic>
          <a:graphicData uri="http://schemas.openxmlformats.org/drawingml/2006/table">
            <a:tbl>
              <a:tblPr>
                <a:noFill/>
                <a:tableStyleId>{C8334F68-6D89-44AF-BFC4-9DB0766696EF}</a:tableStyleId>
              </a:tblPr>
              <a:tblGrid>
                <a:gridCol w="1031500"/>
                <a:gridCol w="1190200"/>
                <a:gridCol w="2364725"/>
                <a:gridCol w="3053800"/>
                <a:gridCol w="3053800"/>
              </a:tblGrid>
              <a:tr h="323375">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City</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Area</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Stem count</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Most abundant species (%)</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b="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000000"/>
                          </a:solidFill>
                          <a:latin typeface="Palatino Linotype"/>
                          <a:ea typeface="Palatino Linotype"/>
                          <a:cs typeface="Palatino Linotype"/>
                          <a:sym typeface="Palatino Linotype"/>
                        </a:rPr>
                        <a:t>Name of the species</a:t>
                      </a:r>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16325">
                <a:tc rowSpan="2">
                  <a:txBody>
                    <a:bodyPr/>
                    <a:lstStyle/>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Niš</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7030A0"/>
                          </a:solidFill>
                          <a:latin typeface="Palatino Linotype"/>
                          <a:ea typeface="Palatino Linotype"/>
                          <a:cs typeface="Palatino Linotype"/>
                          <a:sym typeface="Palatino Linotype"/>
                        </a:rPr>
                        <a:t>Centre</a:t>
                      </a:r>
                      <a:endParaRPr b="1" sz="1600" u="none" cap="none" strike="noStrike">
                        <a:solidFill>
                          <a:srgbClr val="7030A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3998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22,3</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18,1</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7,4</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7,4</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5,5</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4,8</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i="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i="1" lang="en-GB" sz="1600" u="none" cap="none" strike="noStrike">
                          <a:solidFill>
                            <a:srgbClr val="7030A0"/>
                          </a:solidFill>
                          <a:latin typeface="Palatino Linotype"/>
                          <a:ea typeface="Palatino Linotype"/>
                          <a:cs typeface="Palatino Linotype"/>
                          <a:sym typeface="Palatino Linotype"/>
                        </a:rPr>
                        <a:t>Platanus acerifolia</a:t>
                      </a:r>
                      <a:endParaRPr b="1" sz="1600" u="none" cap="none" strike="noStrike">
                        <a:solidFill>
                          <a:srgbClr val="7030A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Thuja </a:t>
                      </a:r>
                      <a:r>
                        <a:rPr lang="en-GB" sz="1600" u="none" cap="none" strike="noStrike">
                          <a:solidFill>
                            <a:srgbClr val="000000"/>
                          </a:solidFill>
                          <a:latin typeface="Palatino Linotype"/>
                          <a:ea typeface="Palatino Linotype"/>
                          <a:cs typeface="Palatino Linotype"/>
                          <a:sym typeface="Palatino Linotype"/>
                        </a:rPr>
                        <a:t>spp.</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Tilia </a:t>
                      </a:r>
                      <a:r>
                        <a:rPr lang="en-GB" sz="1600" u="none" cap="none" strike="noStrike">
                          <a:solidFill>
                            <a:srgbClr val="000000"/>
                          </a:solidFill>
                          <a:latin typeface="Palatino Linotype"/>
                          <a:ea typeface="Palatino Linotype"/>
                          <a:cs typeface="Palatino Linotype"/>
                          <a:sym typeface="Palatino Linotype"/>
                        </a:rPr>
                        <a:t>spp.</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Betula verrucosa</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Acer saccharinum</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Aesculus hypocastanum</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16325">
                <a:tc vMerge="1"/>
                <a:tc>
                  <a:txBody>
                    <a:bodyPr/>
                    <a:lstStyle/>
                    <a:p>
                      <a:pPr indent="0" lvl="0" marL="0" marR="0" rtl="0" algn="just">
                        <a:lnSpc>
                          <a:spcPct val="87500"/>
                        </a:lnSpc>
                        <a:spcBef>
                          <a:spcPts val="0"/>
                        </a:spcBef>
                        <a:spcAft>
                          <a:spcPts val="0"/>
                        </a:spcAft>
                        <a:buNone/>
                      </a:pPr>
                      <a:r>
                        <a:t/>
                      </a:r>
                      <a:endParaRPr b="1" sz="1600" u="none" cap="none" strike="noStrike">
                        <a:solidFill>
                          <a:srgbClr val="7030A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lang="en-GB" sz="1600" u="none" cap="none" strike="noStrike">
                          <a:solidFill>
                            <a:srgbClr val="7030A0"/>
                          </a:solidFill>
                          <a:latin typeface="Palatino Linotype"/>
                          <a:ea typeface="Palatino Linotype"/>
                          <a:cs typeface="Palatino Linotype"/>
                          <a:sym typeface="Palatino Linotype"/>
                        </a:rPr>
                        <a:t>Outside </a:t>
                      </a:r>
                      <a:endParaRPr b="1" sz="1600" u="none" cap="none" strike="noStrike">
                        <a:solidFill>
                          <a:srgbClr val="7030A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4590</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21,6</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11,4</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11,1</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6,2</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5,4</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lang="en-GB" sz="1600" u="none" cap="none" strike="noStrike">
                          <a:solidFill>
                            <a:srgbClr val="000000"/>
                          </a:solidFill>
                          <a:latin typeface="Palatino Linotype"/>
                          <a:ea typeface="Palatino Linotype"/>
                          <a:cs typeface="Palatino Linotype"/>
                          <a:sym typeface="Palatino Linotype"/>
                        </a:rPr>
                        <a:t>5,1</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87500"/>
                        </a:lnSpc>
                        <a:spcBef>
                          <a:spcPts val="0"/>
                        </a:spcBef>
                        <a:spcAft>
                          <a:spcPts val="0"/>
                        </a:spcAft>
                        <a:buNone/>
                      </a:pPr>
                      <a:r>
                        <a:t/>
                      </a:r>
                      <a:endParaRPr i="1"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b="1" i="1" lang="en-GB" sz="1600" u="none" cap="none" strike="noStrike">
                          <a:solidFill>
                            <a:srgbClr val="7030A0"/>
                          </a:solidFill>
                          <a:latin typeface="Palatino Linotype"/>
                          <a:ea typeface="Palatino Linotype"/>
                          <a:cs typeface="Palatino Linotype"/>
                          <a:sym typeface="Palatino Linotype"/>
                        </a:rPr>
                        <a:t>Tilia</a:t>
                      </a:r>
                      <a:r>
                        <a:rPr b="1" lang="en-GB" sz="1600" u="none" cap="none" strike="noStrike">
                          <a:solidFill>
                            <a:srgbClr val="7030A0"/>
                          </a:solidFill>
                          <a:latin typeface="Palatino Linotype"/>
                          <a:ea typeface="Palatino Linotype"/>
                          <a:cs typeface="Palatino Linotype"/>
                          <a:sym typeface="Palatino Linotype"/>
                        </a:rPr>
                        <a:t> spp.</a:t>
                      </a:r>
                      <a:endParaRPr b="1" sz="1600" u="none" cap="none" strike="noStrike">
                        <a:solidFill>
                          <a:srgbClr val="7030A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Platanus accerifolia</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Fraxinus var.globosa</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Acer pseudoplatanus</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Celtis occidentalis</a:t>
                      </a:r>
                      <a:endParaRPr sz="1600" u="none" cap="none" strike="noStrike">
                        <a:solidFill>
                          <a:srgbClr val="000000"/>
                        </a:solidFill>
                        <a:latin typeface="Palatino Linotype"/>
                        <a:ea typeface="Palatino Linotype"/>
                        <a:cs typeface="Palatino Linotype"/>
                        <a:sym typeface="Palatino Linotype"/>
                      </a:endParaRPr>
                    </a:p>
                    <a:p>
                      <a:pPr indent="0" lvl="0" marL="0" marR="0" rtl="0" algn="just">
                        <a:lnSpc>
                          <a:spcPct val="87500"/>
                        </a:lnSpc>
                        <a:spcBef>
                          <a:spcPts val="0"/>
                        </a:spcBef>
                        <a:spcAft>
                          <a:spcPts val="0"/>
                        </a:spcAft>
                        <a:buNone/>
                      </a:pPr>
                      <a:r>
                        <a:rPr i="1" lang="en-GB" sz="1600" u="none" cap="none" strike="noStrike">
                          <a:solidFill>
                            <a:srgbClr val="000000"/>
                          </a:solidFill>
                          <a:latin typeface="Palatino Linotype"/>
                          <a:ea typeface="Palatino Linotype"/>
                          <a:cs typeface="Palatino Linotype"/>
                          <a:sym typeface="Palatino Linotype"/>
                        </a:rPr>
                        <a:t>Acer saccharinum</a:t>
                      </a:r>
                      <a:endParaRPr sz="1600" u="none" cap="none" strike="noStrike">
                        <a:solidFill>
                          <a:srgbClr val="000000"/>
                        </a:solidFill>
                        <a:latin typeface="Palatino Linotype"/>
                        <a:ea typeface="Palatino Linotype"/>
                        <a:cs typeface="Palatino Linotype"/>
                        <a:sym typeface="Palatino Linotype"/>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01" name="Google Shape;201;p9"/>
          <p:cNvSpPr txBox="1"/>
          <p:nvPr/>
        </p:nvSpPr>
        <p:spPr>
          <a:xfrm>
            <a:off x="900460" y="1676400"/>
            <a:ext cx="9568783" cy="288477"/>
          </a:xfrm>
          <a:prstGeom prst="rect">
            <a:avLst/>
          </a:prstGeom>
          <a:noFill/>
          <a:ln>
            <a:noFill/>
          </a:ln>
        </p:spPr>
        <p:txBody>
          <a:bodyPr anchorCtr="0" anchor="t" bIns="45700" lIns="91425" spcFirstLastPara="1" rIns="91425" wrap="square" tIns="45700">
            <a:spAutoFit/>
          </a:bodyPr>
          <a:lstStyle/>
          <a:p>
            <a:pPr indent="0" lvl="0" marL="0" marR="0" rtl="0" algn="r">
              <a:lnSpc>
                <a:spcPct val="77777"/>
              </a:lnSpc>
              <a:spcBef>
                <a:spcPts val="0"/>
              </a:spcBef>
              <a:spcAft>
                <a:spcPts val="0"/>
              </a:spcAft>
              <a:buNone/>
            </a:pPr>
            <a:r>
              <a:rPr b="1" lang="en-GB" sz="1800">
                <a:solidFill>
                  <a:srgbClr val="000000"/>
                </a:solidFill>
                <a:latin typeface="Palatino Linotype"/>
                <a:ea typeface="Palatino Linotype"/>
                <a:cs typeface="Palatino Linotype"/>
                <a:sym typeface="Palatino Linotype"/>
              </a:rPr>
              <a:t>Table 2 </a:t>
            </a:r>
            <a:r>
              <a:rPr lang="en-GB" sz="1800">
                <a:solidFill>
                  <a:srgbClr val="000000"/>
                </a:solidFill>
                <a:latin typeface="Palatino Linotype"/>
                <a:ea typeface="Palatino Linotype"/>
                <a:cs typeface="Palatino Linotype"/>
                <a:sym typeface="Palatino Linotype"/>
              </a:rPr>
              <a:t>Diversity of street tree in the city centre and outside of the centre in the City of Niš</a:t>
            </a:r>
            <a:endParaRPr sz="1800">
              <a:solidFill>
                <a:srgbClr val="000000"/>
              </a:solidFill>
              <a:latin typeface="Palatino Linotype"/>
              <a:ea typeface="Palatino Linotype"/>
              <a:cs typeface="Palatino Linotype"/>
              <a:sym typeface="Palatino Linotyp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2019-06-03T03:08:53Z</dcterms:created>
  <dc:creator>ASUS</dc:creator>
</cp:coreProperties>
</file>