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49" r:id="rId3"/>
    <p:sldId id="258" r:id="rId4"/>
    <p:sldId id="259" r:id="rId5"/>
    <p:sldId id="261" r:id="rId6"/>
    <p:sldId id="260" r:id="rId7"/>
    <p:sldId id="262" r:id="rId8"/>
    <p:sldId id="265" r:id="rId9"/>
    <p:sldId id="346" r:id="rId10"/>
    <p:sldId id="347" r:id="rId11"/>
    <p:sldId id="348" r:id="rId12"/>
    <p:sldId id="341" r:id="rId13"/>
    <p:sldId id="340" r:id="rId14"/>
    <p:sldId id="343" r:id="rId15"/>
    <p:sldId id="344" r:id="rId16"/>
    <p:sldId id="345" r:id="rId17"/>
    <p:sldId id="34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F"/>
    <a:srgbClr val="354659"/>
    <a:srgbClr val="328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26" autoAdjust="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9A2E8-187F-45F3-BB3F-D2AB0E2846A4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276F0-9B63-4316-9E64-C55522154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6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76F0-9B63-4316-9E64-C555221546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8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76F0-9B63-4316-9E64-C5552215468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4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276F0-9B63-4316-9E64-C5552215468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4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28C3-B1D2-66B9-A6A8-B20FE22FD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FB6BD-68F8-995B-5280-6D171940E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DABE9-49F3-C717-793C-03ACB803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E994D-5460-CE02-4DC8-1D67E2D6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B791C-1391-0FE4-BF23-4D588B4F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1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FC12-0C60-567F-E67E-E63E3F74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13481-5407-25CB-0054-8038BA1B4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E37E-F7EE-88B9-2FA2-AF48EDA8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483E4-3760-897F-1EAF-061D0327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AC29A-88C5-83C2-F1C5-F22A0FAA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94D25-B547-8648-D48B-E7D246904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1D320-3A50-3E9F-B8E0-7C98C740B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2D69F-17C4-8496-3848-A5DC88D18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84F1-897D-1F03-8FBA-018737EC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D2636-2A36-118A-BAAC-B49E4349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5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843213" y="0"/>
            <a:ext cx="934878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843213" cy="6858000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0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28272" y="0"/>
            <a:ext cx="5963728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20977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A877-2119-1A12-FBB8-77170F57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0CBEE-36C6-F589-A61C-E7F0ADF0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47CCB-C8E6-B243-DC35-FDDF81D7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549-EF94-AC37-8CFE-A2F6E984F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4BC11-49BB-561E-E443-B6E6D4B8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1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7652-BA57-978E-9837-3132BA29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F383C-A959-4213-12AA-25233C0B2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0C03C-5105-B7D0-69B1-A3C144EF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CE327-CFE2-B5B1-4518-EFBA4685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81A12-3FFD-F730-269C-72162793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8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D04A-3A73-B55B-1EAE-51444786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F376F-C88D-73C6-A0C6-8EF1F7E2A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28B39-8BBC-3205-277A-3CDD481B6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FF44B-40E0-48DB-DF2E-3051FFC0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FBCA3-C4D7-E2D6-FCEF-836B7801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9F64B-7FC9-D39D-6502-29860EAA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7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E044-991F-90E8-3E4F-1C36FF3A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324B7-8944-A194-62F4-40721E83C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6786D-4C40-1AA4-923F-442699E41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E8C7B-5C85-95F1-C4C0-9AF3DE956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60A00-3BEE-3147-7482-4C8F61C7A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3C1ED7-F8D1-D705-A2EB-FD233567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82F24-60D5-912D-5EDC-60CD213E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37027-4A26-7F02-5B87-05E1CC0F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7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53A0-C40D-2BBC-2096-15E0DEE1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0680A-B8A4-6470-8A30-0B825DD5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B4976-D8BC-1979-65E8-1881B00E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A28D3-DC7A-9F83-0198-CEB28C52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AE14F-B673-FEE7-5B17-D3A6B47B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FAF94-2871-4ED2-9302-32D0F037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2DC5-7FCF-8CB5-A266-93099166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5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C75F-BDCA-5713-BCB9-A8BAE662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9E3D-88AD-A117-95FE-F85251345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6DA64-A879-68FA-E1BA-FF37BC4E4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E396A-2000-38C4-FA7B-4507AA35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05D46-37AD-D2C9-C754-68316790D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27A0A-BD14-C697-F599-6A8D00CD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6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21A5-CFF8-9A70-EAB3-53D01671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1ED3E-87D0-14F6-96F6-1D6EF874C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DF474-A0C7-5A14-2BE5-307EE411D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EBEB9-692B-CF93-2AF9-88F6E4D5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08182-E596-DA9B-E817-EFEB5AAA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65446-6E53-AB39-9D06-5657505E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9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BBADB-0D6E-C036-01A5-2F985BED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D7AFC-D3AC-1124-F53E-238601BBB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DD431-1029-62F0-21D5-81840854D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1ABF0-720C-4D81-A419-6E7ADC731442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8D69-9BE2-6D98-F207-4E112B29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7C4E6-623C-F334-1E02-8F4F6BE38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AB48-26BE-4C67-B39C-7E7991F3C8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6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rossreis.com/knowledge-hu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D285A2-76C8-E5B0-67ED-339783D8CDF9}"/>
              </a:ext>
            </a:extLst>
          </p:cNvPr>
          <p:cNvSpPr/>
          <p:nvPr/>
        </p:nvSpPr>
        <p:spPr>
          <a:xfrm>
            <a:off x="12933" y="712181"/>
            <a:ext cx="12192000" cy="5991999"/>
          </a:xfrm>
          <a:prstGeom prst="rect">
            <a:avLst/>
          </a:prstGeom>
          <a:solidFill>
            <a:srgbClr val="354659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021236-87DD-7EA4-3448-D7C4A32E9CA5}"/>
              </a:ext>
            </a:extLst>
          </p:cNvPr>
          <p:cNvGrpSpPr/>
          <p:nvPr/>
        </p:nvGrpSpPr>
        <p:grpSpPr>
          <a:xfrm>
            <a:off x="837827" y="1593565"/>
            <a:ext cx="10960323" cy="3089714"/>
            <a:chOff x="1469060" y="1784517"/>
            <a:chExt cx="10960323" cy="30897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1C2354-16D2-9897-4BCB-07428E4A0FC9}"/>
                </a:ext>
              </a:extLst>
            </p:cNvPr>
            <p:cNvGrpSpPr/>
            <p:nvPr/>
          </p:nvGrpSpPr>
          <p:grpSpPr>
            <a:xfrm>
              <a:off x="3159892" y="1784517"/>
              <a:ext cx="9269491" cy="3089714"/>
              <a:chOff x="3159892" y="1784517"/>
              <a:chExt cx="9269491" cy="308971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763D26-A78F-7030-DD92-CB560CD8B9B7}"/>
                  </a:ext>
                </a:extLst>
              </p:cNvPr>
              <p:cNvSpPr txBox="1"/>
              <p:nvPr/>
            </p:nvSpPr>
            <p:spPr>
              <a:xfrm>
                <a:off x="3159892" y="1784517"/>
                <a:ext cx="926949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sz="4800" b="1" spc="100" dirty="0">
                    <a:solidFill>
                      <a:srgbClr val="354659"/>
                    </a:solidFill>
                    <a:latin typeface="Century Gothic" panose="020B0502020202020204" pitchFamily="34" charset="0"/>
                    <a:ea typeface="Calibri" charset="0"/>
                    <a:cs typeface="Calibri" charset="0"/>
                  </a:rPr>
                  <a:t>INFO DAY</a:t>
                </a:r>
              </a:p>
              <a:p>
                <a:r>
                  <a:rPr lang="en-US" sz="2200" b="1" spc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Calibri" charset="0"/>
                    <a:cs typeface="Calibri" charset="0"/>
                  </a:rPr>
                  <a:t>Roundtable - Bridging the Gap: Challenges and Opportunities in Advancing Circular Economy for SMEs and Academia in Albania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84E2AD-BFD4-BCA8-820B-CC8025BF055D}"/>
                  </a:ext>
                </a:extLst>
              </p:cNvPr>
              <p:cNvSpPr txBox="1"/>
              <p:nvPr/>
            </p:nvSpPr>
            <p:spPr>
              <a:xfrm>
                <a:off x="3159892" y="3673902"/>
                <a:ext cx="88255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sz="2400" spc="180" dirty="0">
                    <a:solidFill>
                      <a:srgbClr val="354659"/>
                    </a:solidFill>
                    <a:latin typeface="Century Gothic" panose="020B0502020202020204" pitchFamily="34" charset="0"/>
                    <a:ea typeface="Montserrat Alternates" charset="0"/>
                    <a:cs typeface="Montserrat Alternates" charset="0"/>
                  </a:rPr>
                  <a:t>CROSS-disciplinary network for research excellence in Regenerative Economy Innovation eco-Systems</a:t>
                </a:r>
              </a:p>
            </p:txBody>
          </p:sp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1C902D7-6D0F-D8C5-ED66-71C7F118F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69060" y="2207667"/>
              <a:ext cx="1094940" cy="2664677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9BECD25B-B9E1-EB10-7BB9-84412064C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055" y="6027123"/>
            <a:ext cx="1809081" cy="3643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10474E-1A18-009B-0334-BBBFD8B90296}"/>
              </a:ext>
            </a:extLst>
          </p:cNvPr>
          <p:cNvSpPr/>
          <p:nvPr/>
        </p:nvSpPr>
        <p:spPr>
          <a:xfrm>
            <a:off x="2076656" y="0"/>
            <a:ext cx="10115343" cy="866002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E44B3-DDCD-0563-4AE6-D5FED5FEC989}"/>
              </a:ext>
            </a:extLst>
          </p:cNvPr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93A425-188C-896B-4BF8-9D7C343B7D87}"/>
              </a:ext>
            </a:extLst>
          </p:cNvPr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6209334-1F9D-187D-3AEA-BBFEF4357C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3598" y="5926508"/>
            <a:ext cx="7978720" cy="5010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D93C05-5B4C-FCE0-45F5-6D25B0384A25}"/>
              </a:ext>
            </a:extLst>
          </p:cNvPr>
          <p:cNvSpPr txBox="1"/>
          <p:nvPr/>
        </p:nvSpPr>
        <p:spPr>
          <a:xfrm>
            <a:off x="9397347" y="5024199"/>
            <a:ext cx="2607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spc="100" dirty="0">
                <a:solidFill>
                  <a:srgbClr val="8BC53F"/>
                </a:solidFill>
                <a:latin typeface="Avenir Next LT Pro" panose="020B0504020202020204" pitchFamily="34" charset="0"/>
                <a:ea typeface="Montserrat Alternates Medium" charset="0"/>
                <a:cs typeface="Montserrat Alternates Medium" charset="0"/>
              </a:rPr>
              <a:t>27 September, 2024</a:t>
            </a:r>
            <a:endParaRPr lang="en-US" sz="1600" b="1" spc="100" dirty="0">
              <a:solidFill>
                <a:srgbClr val="8BC53F"/>
              </a:solidFill>
              <a:latin typeface="Avenir Next LT Pro" panose="020B0504020202020204" pitchFamily="34" charset="0"/>
              <a:ea typeface="Montserrat Alternates Medium" charset="0"/>
              <a:cs typeface="Montserrat Alternates Medium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7EA4D5A-35F7-4D34-9DCC-6F42433FDA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2762" b="409"/>
          <a:stretch/>
        </p:blipFill>
        <p:spPr>
          <a:xfrm>
            <a:off x="-73558" y="55860"/>
            <a:ext cx="1009473" cy="872263"/>
          </a:xfrm>
          <a:prstGeom prst="rect">
            <a:avLst/>
          </a:prstGeom>
        </p:spPr>
      </p:pic>
      <p:pic>
        <p:nvPicPr>
          <p:cNvPr id="1026" name="Picture 2" descr="T A W">
            <a:extLst>
              <a:ext uri="{FF2B5EF4-FFF2-40B4-BE49-F238E27FC236}">
                <a16:creationId xmlns:a16="http://schemas.microsoft.com/office/drawing/2014/main" id="{5989AD6F-FA1F-44EB-BEE3-DE4511607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72" y="13004"/>
            <a:ext cx="839993" cy="8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9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17C565-CAE7-4CE1-9D38-3C88E2464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557214"/>
            <a:ext cx="6181725" cy="588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CB3085-A970-449D-8E66-E945AEE18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044" y="21510"/>
            <a:ext cx="1850231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9D2FE-A033-42BF-B03B-1AA9E2365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473" y="1921169"/>
            <a:ext cx="1876801" cy="1828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F06E5F-3D8B-4ABA-89DF-1FB81968E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156" y="3791589"/>
            <a:ext cx="1877118" cy="1242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92531E-3F28-4DF2-81F7-F7C1BCF28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156" y="5077717"/>
            <a:ext cx="1877118" cy="17496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D1DC4B-D413-4891-9D5B-BFA39ED097BB}"/>
              </a:ext>
            </a:extLst>
          </p:cNvPr>
          <p:cNvSpPr txBox="1"/>
          <p:nvPr/>
        </p:nvSpPr>
        <p:spPr>
          <a:xfrm>
            <a:off x="181999" y="290919"/>
            <a:ext cx="38394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BC53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Cultivating Regenerative Futures</a:t>
            </a:r>
          </a:p>
          <a:p>
            <a:r>
              <a:rPr lang="en-US" sz="2000" dirty="0">
                <a:solidFill>
                  <a:srgbClr val="8BC53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000" baseline="30000" dirty="0">
                <a:solidFill>
                  <a:srgbClr val="8BC53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2000" dirty="0">
                <a:solidFill>
                  <a:srgbClr val="8BC53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phase of the research</a:t>
            </a:r>
            <a:endParaRPr lang="en-US" sz="2000" dirty="0">
              <a:solidFill>
                <a:srgbClr val="8BC53F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BAAC3F-42F7-4A3A-96BA-69E922D2738E}"/>
              </a:ext>
            </a:extLst>
          </p:cNvPr>
          <p:cNvSpPr txBox="1"/>
          <p:nvPr/>
        </p:nvSpPr>
        <p:spPr>
          <a:xfrm>
            <a:off x="263666" y="1702532"/>
            <a:ext cx="36761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Tackling the Urban Biodiversity component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At least in terms of Ecosystem Accounting, can we extend EU mapping to CROSS-REIS countries?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In terms of ownership and management of the “green areas”, what is the situation in the CROSS- REIS countries?</a:t>
            </a:r>
          </a:p>
          <a:p>
            <a:pPr algn="just"/>
            <a:endParaRPr lang="en-US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Baseline of the current conditions.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Inform future strategies and suitable interventions or actions.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Stimulate active involvement of stakeholders in activities potential</a:t>
            </a:r>
          </a:p>
          <a:p>
            <a:pPr algn="just"/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OUTPUT – Joint paper (March 2025)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2061D7-15FD-40A0-9FF5-1BA7C51DCA2C}"/>
              </a:ext>
            </a:extLst>
          </p:cNvPr>
          <p:cNvSpPr/>
          <p:nvPr/>
        </p:nvSpPr>
        <p:spPr>
          <a:xfrm>
            <a:off x="6434826" y="629592"/>
            <a:ext cx="2851355" cy="6096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Tirana Municipality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8F499-B361-4498-A063-9CE9174D3D13}"/>
              </a:ext>
            </a:extLst>
          </p:cNvPr>
          <p:cNvSpPr/>
          <p:nvPr/>
        </p:nvSpPr>
        <p:spPr>
          <a:xfrm>
            <a:off x="6434827" y="2530769"/>
            <a:ext cx="2851355" cy="6096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Shkodra Municipality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30E0FF-3422-4713-B458-452116F6B5B6}"/>
              </a:ext>
            </a:extLst>
          </p:cNvPr>
          <p:cNvSpPr/>
          <p:nvPr/>
        </p:nvSpPr>
        <p:spPr>
          <a:xfrm>
            <a:off x="6470622" y="4107906"/>
            <a:ext cx="2851355" cy="6096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Durrës</a:t>
            </a:r>
            <a:r>
              <a:rPr lang="en-US" dirty="0"/>
              <a:t> Municipality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A7266-5D28-4E9B-A74C-0FACEC16FE75}"/>
              </a:ext>
            </a:extLst>
          </p:cNvPr>
          <p:cNvSpPr/>
          <p:nvPr/>
        </p:nvSpPr>
        <p:spPr>
          <a:xfrm>
            <a:off x="6470622" y="5647765"/>
            <a:ext cx="2851355" cy="60960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Elbasan Municipality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EEAF60-D4F9-4800-A941-B8DFCE192BAF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6010274" y="2835569"/>
            <a:ext cx="42455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FBED22-4B84-4CCB-92F0-2423E3EDC07E}"/>
              </a:ext>
            </a:extLst>
          </p:cNvPr>
          <p:cNvCxnSpPr/>
          <p:nvPr/>
        </p:nvCxnSpPr>
        <p:spPr>
          <a:xfrm flipV="1">
            <a:off x="6028172" y="4460152"/>
            <a:ext cx="42455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031AD3-AC88-4621-B1CA-3BF36985B29B}"/>
              </a:ext>
            </a:extLst>
          </p:cNvPr>
          <p:cNvCxnSpPr/>
          <p:nvPr/>
        </p:nvCxnSpPr>
        <p:spPr>
          <a:xfrm flipV="1">
            <a:off x="6028171" y="5971338"/>
            <a:ext cx="42455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6161B6-D710-41B3-A262-4623F6139264}"/>
              </a:ext>
            </a:extLst>
          </p:cNvPr>
          <p:cNvCxnSpPr/>
          <p:nvPr/>
        </p:nvCxnSpPr>
        <p:spPr>
          <a:xfrm flipV="1">
            <a:off x="6010273" y="932306"/>
            <a:ext cx="42455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BE8E95-F564-4939-8F3F-7BC1F47F7E49}"/>
              </a:ext>
            </a:extLst>
          </p:cNvPr>
          <p:cNvSpPr txBox="1"/>
          <p:nvPr/>
        </p:nvSpPr>
        <p:spPr>
          <a:xfrm>
            <a:off x="288053" y="430619"/>
            <a:ext cx="3839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BC53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On Parallel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D0B79-F1A5-4C30-9DB2-16F2A794AC9F}"/>
              </a:ext>
            </a:extLst>
          </p:cNvPr>
          <p:cNvSpPr txBox="1"/>
          <p:nvPr/>
        </p:nvSpPr>
        <p:spPr>
          <a:xfrm>
            <a:off x="288053" y="1259175"/>
            <a:ext cx="116158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Drafting the curricula for the training for circular public procurements targeting local policymakers </a:t>
            </a:r>
            <a:endParaRPr lang="en-US" sz="2400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1" algn="just"/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powerful tool that city governments can use to shape the transition towards a circular economy </a:t>
            </a:r>
          </a:p>
          <a:p>
            <a:pPr lvl="1" algn="just"/>
            <a:endParaRPr lang="en-US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Century Gothic" panose="020B0502020202020204" pitchFamily="34" charset="0"/>
              </a:rPr>
              <a:t>Participating in various conferences to facilitate the creation of the journal </a:t>
            </a:r>
            <a:r>
              <a:rPr lang="en-GB" sz="2400" b="1" dirty="0">
                <a:latin typeface="Century Gothic" panose="020B0502020202020204" pitchFamily="34" charset="0"/>
              </a:rPr>
              <a:t>"Regenerative Economics“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</a:p>
          <a:p>
            <a:pPr lvl="1" algn="just"/>
            <a:r>
              <a:rPr lang="en-US" dirty="0">
                <a:latin typeface="Century Gothic" panose="020B0502020202020204" pitchFamily="34" charset="0"/>
              </a:rPr>
              <a:t>EDT Conference, Rijeka, Croatia</a:t>
            </a:r>
          </a:p>
          <a:p>
            <a:pPr lvl="1" algn="just"/>
            <a:r>
              <a:rPr lang="en-US" dirty="0">
                <a:latin typeface="Century Gothic" panose="020B0502020202020204" pitchFamily="34" charset="0"/>
              </a:rPr>
              <a:t>Regional Development and Demographic Flows of Southeastern European Countries, Nis, Serbia</a:t>
            </a:r>
          </a:p>
          <a:p>
            <a:pPr lvl="1" algn="just"/>
            <a:r>
              <a:rPr lang="en-US" dirty="0">
                <a:latin typeface="Century Gothic" panose="020B0502020202020204" pitchFamily="34" charset="0"/>
              </a:rPr>
              <a:t>MICEB, Podgorica, Montenegro</a:t>
            </a:r>
          </a:p>
          <a:p>
            <a:pPr lvl="1" algn="just"/>
            <a:endParaRPr lang="en-US" dirty="0">
              <a:latin typeface="Century Gothic" panose="020B0502020202020204" pitchFamily="34" charset="0"/>
            </a:endParaRPr>
          </a:p>
          <a:p>
            <a:pPr algn="just"/>
            <a:r>
              <a:rPr lang="en-US" sz="2400" b="1" dirty="0" err="1">
                <a:latin typeface="Century Gothic" panose="020B0502020202020204" pitchFamily="34" charset="0"/>
              </a:rPr>
              <a:t>Organising</a:t>
            </a:r>
            <a:r>
              <a:rPr lang="en-US" sz="2400" b="1" dirty="0">
                <a:latin typeface="Century Gothic" panose="020B0502020202020204" pitchFamily="34" charset="0"/>
              </a:rPr>
              <a:t> INFO-Days as tools for stakeholder engagement and dissemination</a:t>
            </a:r>
          </a:p>
          <a:p>
            <a:pPr lvl="1" algn="just"/>
            <a:r>
              <a:rPr lang="en-US" dirty="0">
                <a:latin typeface="Century Gothic" panose="020B0502020202020204" pitchFamily="34" charset="0"/>
              </a:rPr>
              <a:t>1 INFO-Day per year in each Widening Country</a:t>
            </a:r>
          </a:p>
        </p:txBody>
      </p:sp>
    </p:spTree>
    <p:extLst>
      <p:ext uri="{BB962C8B-B14F-4D97-AF65-F5344CB8AC3E}">
        <p14:creationId xmlns:p14="http://schemas.microsoft.com/office/powerpoint/2010/main" val="5274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64E034-CBBE-6A72-FCF6-11A964E1DD28}"/>
              </a:ext>
            </a:extLst>
          </p:cNvPr>
          <p:cNvSpPr/>
          <p:nvPr/>
        </p:nvSpPr>
        <p:spPr>
          <a:xfrm>
            <a:off x="0" y="0"/>
            <a:ext cx="1269507" cy="6858000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7E28E-54B9-B9F9-F624-66E776D68972}"/>
              </a:ext>
            </a:extLst>
          </p:cNvPr>
          <p:cNvSpPr/>
          <p:nvPr/>
        </p:nvSpPr>
        <p:spPr>
          <a:xfrm>
            <a:off x="10936925" y="0"/>
            <a:ext cx="1269507" cy="6858000"/>
          </a:xfrm>
          <a:prstGeom prst="rect">
            <a:avLst/>
          </a:prstGeom>
          <a:solidFill>
            <a:srgbClr val="8BC5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E9B8F-4935-4BA6-A2D5-DED56C45D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>
            <a:fillRect/>
          </a:stretch>
        </p:blipFill>
        <p:spPr/>
      </p:pic>
      <p:sp>
        <p:nvSpPr>
          <p:cNvPr id="48" name="Rectangle 47"/>
          <p:cNvSpPr/>
          <p:nvPr/>
        </p:nvSpPr>
        <p:spPr>
          <a:xfrm>
            <a:off x="3844032" y="0"/>
            <a:ext cx="803966" cy="6873310"/>
          </a:xfrm>
          <a:prstGeom prst="rect">
            <a:avLst/>
          </a:prstGeom>
          <a:solidFill>
            <a:srgbClr val="35465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05802" y="0"/>
            <a:ext cx="1038230" cy="6873310"/>
          </a:xfrm>
          <a:prstGeom prst="rect">
            <a:avLst/>
          </a:prstGeom>
          <a:solidFill>
            <a:srgbClr val="3546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70498" y="2247699"/>
            <a:ext cx="47573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Future Project Activities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736755-58CE-1CBF-16E5-A9C235AB2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220" y="1239520"/>
            <a:ext cx="2339589" cy="506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7A8D30-E99C-7284-1963-980C89B63BD0}"/>
              </a:ext>
            </a:extLst>
          </p:cNvPr>
          <p:cNvSpPr txBox="1"/>
          <p:nvPr/>
        </p:nvSpPr>
        <p:spPr>
          <a:xfrm>
            <a:off x="699294" y="2967335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08</a:t>
            </a:r>
            <a:endParaRPr lang="en-US" sz="5400" b="1" dirty="0">
              <a:solidFill>
                <a:srgbClr val="8BC53F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0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362F40-49BF-5EC9-0E58-B833D14F31C5}"/>
              </a:ext>
            </a:extLst>
          </p:cNvPr>
          <p:cNvSpPr txBox="1"/>
          <p:nvPr/>
        </p:nvSpPr>
        <p:spPr>
          <a:xfrm>
            <a:off x="153003" y="895851"/>
            <a:ext cx="2517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Trainings &amp; Exchanges</a:t>
            </a:r>
          </a:p>
          <a:p>
            <a:r>
              <a:rPr lang="en-US" sz="1200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Inside the consortium</a:t>
            </a:r>
          </a:p>
        </p:txBody>
      </p:sp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6DE86E72-C7DB-0B3B-56CC-11F189678550}"/>
              </a:ext>
            </a:extLst>
          </p:cNvPr>
          <p:cNvSpPr/>
          <p:nvPr/>
        </p:nvSpPr>
        <p:spPr>
          <a:xfrm>
            <a:off x="3425159" y="178702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UOM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0DFA1A7D-0E2A-987D-1FDF-D8C49A4BF324}"/>
              </a:ext>
            </a:extLst>
          </p:cNvPr>
          <p:cNvSpPr/>
          <p:nvPr/>
        </p:nvSpPr>
        <p:spPr>
          <a:xfrm>
            <a:off x="4651516" y="178702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EFRI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2E40C3BD-8953-B119-E134-69C550D7E6F0}"/>
              </a:ext>
            </a:extLst>
          </p:cNvPr>
          <p:cNvSpPr/>
          <p:nvPr/>
        </p:nvSpPr>
        <p:spPr>
          <a:xfrm>
            <a:off x="5860356" y="178702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FEUN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597FFF6C-59EB-0B4E-3B62-3856FD489F57}"/>
              </a:ext>
            </a:extLst>
          </p:cNvPr>
          <p:cNvSpPr/>
          <p:nvPr/>
        </p:nvSpPr>
        <p:spPr>
          <a:xfrm>
            <a:off x="7086713" y="178702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UL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1CEF7075-3E02-BF94-1479-C3D5A46E85C0}"/>
              </a:ext>
            </a:extLst>
          </p:cNvPr>
          <p:cNvSpPr/>
          <p:nvPr/>
        </p:nvSpPr>
        <p:spPr>
          <a:xfrm>
            <a:off x="3799058" y="665821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OSLOMET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E6E5DF14-53E8-3E63-AE7A-62F01F0A6847}"/>
              </a:ext>
            </a:extLst>
          </p:cNvPr>
          <p:cNvSpPr/>
          <p:nvPr/>
        </p:nvSpPr>
        <p:spPr>
          <a:xfrm>
            <a:off x="5516440" y="660593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EMEA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50E80F56-5235-3FA4-79A1-EC8B0D07666E}"/>
              </a:ext>
            </a:extLst>
          </p:cNvPr>
          <p:cNvSpPr/>
          <p:nvPr/>
        </p:nvSpPr>
        <p:spPr>
          <a:xfrm>
            <a:off x="7233822" y="66059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POLIEDRA</a:t>
            </a: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F74C4FA3-192A-C1DD-2394-DBA44B17A74B}"/>
              </a:ext>
            </a:extLst>
          </p:cNvPr>
          <p:cNvSpPr/>
          <p:nvPr/>
        </p:nvSpPr>
        <p:spPr>
          <a:xfrm>
            <a:off x="9718315" y="178702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DSA</a:t>
            </a:r>
          </a:p>
        </p:txBody>
      </p:sp>
      <p:sp>
        <p:nvSpPr>
          <p:cNvPr id="21" name="Rectangle: Diagonal Corners Snipped 20">
            <a:extLst>
              <a:ext uri="{FF2B5EF4-FFF2-40B4-BE49-F238E27FC236}">
                <a16:creationId xmlns:a16="http://schemas.microsoft.com/office/drawing/2014/main" id="{51F44404-2AA6-C1F8-60D1-99F4C9E979C6}"/>
              </a:ext>
            </a:extLst>
          </p:cNvPr>
          <p:cNvSpPr/>
          <p:nvPr/>
        </p:nvSpPr>
        <p:spPr>
          <a:xfrm>
            <a:off x="8378130" y="178702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Co-PLAN</a:t>
            </a: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672330A5-F09F-D8C3-E6F2-5F9E39076E08}"/>
              </a:ext>
            </a:extLst>
          </p:cNvPr>
          <p:cNvSpPr/>
          <p:nvPr/>
        </p:nvSpPr>
        <p:spPr>
          <a:xfrm>
            <a:off x="8738587" y="66059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POLIMI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EF4CA05E-C417-154B-2D26-2F7F922DFBB2}"/>
              </a:ext>
            </a:extLst>
          </p:cNvPr>
          <p:cNvCxnSpPr>
            <a:cxnSpLocks/>
            <a:stCxn id="5" idx="3"/>
            <a:endCxn id="18" idx="3"/>
          </p:cNvCxnSpPr>
          <p:nvPr/>
        </p:nvCxnSpPr>
        <p:spPr>
          <a:xfrm rot="5400000" flipH="1" flipV="1">
            <a:off x="7073326" y="-1359556"/>
            <a:ext cx="12700" cy="6293156"/>
          </a:xfrm>
          <a:prstGeom prst="bentConnector3">
            <a:avLst>
              <a:gd name="adj1" fmla="val 2219417"/>
            </a:avLst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62B315-9DAC-21B7-7E67-7BC90EC0EF02}"/>
              </a:ext>
            </a:extLst>
          </p:cNvPr>
          <p:cNvCxnSpPr>
            <a:endCxn id="9" idx="1"/>
          </p:cNvCxnSpPr>
          <p:nvPr/>
        </p:nvCxnSpPr>
        <p:spPr>
          <a:xfrm flipV="1">
            <a:off x="4300646" y="1225115"/>
            <a:ext cx="1" cy="2929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61E394-4744-0A51-322F-6195DFD2323D}"/>
              </a:ext>
            </a:extLst>
          </p:cNvPr>
          <p:cNvCxnSpPr/>
          <p:nvPr/>
        </p:nvCxnSpPr>
        <p:spPr>
          <a:xfrm flipV="1">
            <a:off x="5991394" y="1209928"/>
            <a:ext cx="1" cy="2929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BBCB126-9A31-CAB3-7F6B-6011AD9CA797}"/>
              </a:ext>
            </a:extLst>
          </p:cNvPr>
          <p:cNvCxnSpPr/>
          <p:nvPr/>
        </p:nvCxnSpPr>
        <p:spPr>
          <a:xfrm flipV="1">
            <a:off x="7735410" y="1209928"/>
            <a:ext cx="1" cy="2929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E114F09-33E5-A474-113B-9E1BD745343F}"/>
              </a:ext>
            </a:extLst>
          </p:cNvPr>
          <p:cNvCxnSpPr/>
          <p:nvPr/>
        </p:nvCxnSpPr>
        <p:spPr>
          <a:xfrm flipV="1">
            <a:off x="9240175" y="1209928"/>
            <a:ext cx="1" cy="2929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8C8AC94-5A9F-590D-3A98-B724E7F10C93}"/>
              </a:ext>
            </a:extLst>
          </p:cNvPr>
          <p:cNvCxnSpPr>
            <a:endCxn id="6" idx="3"/>
          </p:cNvCxnSpPr>
          <p:nvPr/>
        </p:nvCxnSpPr>
        <p:spPr>
          <a:xfrm>
            <a:off x="5153104" y="1502894"/>
            <a:ext cx="1" cy="284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36D0C2E-5B27-B8DF-7AC9-9C551EA39AC7}"/>
              </a:ext>
            </a:extLst>
          </p:cNvPr>
          <p:cNvCxnSpPr/>
          <p:nvPr/>
        </p:nvCxnSpPr>
        <p:spPr>
          <a:xfrm>
            <a:off x="6358571" y="1502894"/>
            <a:ext cx="1" cy="284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B6BA62-1CC0-A89F-0E99-607C2D229C35}"/>
              </a:ext>
            </a:extLst>
          </p:cNvPr>
          <p:cNvCxnSpPr>
            <a:cxnSpLocks/>
          </p:cNvCxnSpPr>
          <p:nvPr/>
        </p:nvCxnSpPr>
        <p:spPr>
          <a:xfrm>
            <a:off x="7569543" y="1526136"/>
            <a:ext cx="1" cy="284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C4D85B4-BE7C-C58C-6230-F62D227929DE}"/>
              </a:ext>
            </a:extLst>
          </p:cNvPr>
          <p:cNvCxnSpPr/>
          <p:nvPr/>
        </p:nvCxnSpPr>
        <p:spPr>
          <a:xfrm>
            <a:off x="8897898" y="1502894"/>
            <a:ext cx="1" cy="2841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2CE3FBD-088C-30CD-19EB-CCC03F594F7E}"/>
              </a:ext>
            </a:extLst>
          </p:cNvPr>
          <p:cNvSpPr txBox="1"/>
          <p:nvPr/>
        </p:nvSpPr>
        <p:spPr>
          <a:xfrm>
            <a:off x="120890" y="4386874"/>
            <a:ext cx="2581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Trainings &amp; Networking</a:t>
            </a:r>
          </a:p>
          <a:p>
            <a:r>
              <a:rPr lang="en-US" sz="1200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Outside the consortium</a:t>
            </a:r>
          </a:p>
        </p:txBody>
      </p: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003660A7-27A6-191A-6DAC-5537D9530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85376"/>
              </p:ext>
            </p:extLst>
          </p:nvPr>
        </p:nvGraphicFramePr>
        <p:xfrm>
          <a:off x="2982897" y="3340226"/>
          <a:ext cx="8885060" cy="3108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80116">
                  <a:extLst>
                    <a:ext uri="{9D8B030D-6E8A-4147-A177-3AD203B41FA5}">
                      <a16:colId xmlns:a16="http://schemas.microsoft.com/office/drawing/2014/main" val="3692689786"/>
                    </a:ext>
                  </a:extLst>
                </a:gridCol>
                <a:gridCol w="1904944">
                  <a:extLst>
                    <a:ext uri="{9D8B030D-6E8A-4147-A177-3AD203B41FA5}">
                      <a16:colId xmlns:a16="http://schemas.microsoft.com/office/drawing/2014/main" val="1291278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Century Gothic" panose="020B0502020202020204" pitchFamily="34" charset="0"/>
                        </a:rPr>
                        <a:t>Building citizen awareness on circular economy, waste management and urban biodiversity 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Info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84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Organizing training for local policy makers related to circular public procurements as a powerful tool that city governments can use to shape the transition towards a circular economy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5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Organizing 3-day training on regenerative economy prospects with EC policy-makers at EMEA, Barcelona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Training</a:t>
                      </a:r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87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entury Gothic" panose="020B0502020202020204" pitchFamily="34" charset="0"/>
                        </a:rPr>
                        <a:t>Co-design Nature Based Solutions with the citizens, in the form of Living Labs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entury Gothic" panose="020B0502020202020204" pitchFamily="34" charset="0"/>
                        </a:rPr>
                        <a:t>Living Labs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397618"/>
                  </a:ext>
                </a:extLst>
              </a:tr>
            </a:tbl>
          </a:graphicData>
        </a:graphic>
      </p:graphicFrame>
      <p:pic>
        <p:nvPicPr>
          <p:cNvPr id="72" name="Graphic 71">
            <a:extLst>
              <a:ext uri="{FF2B5EF4-FFF2-40B4-BE49-F238E27FC236}">
                <a16:creationId xmlns:a16="http://schemas.microsoft.com/office/drawing/2014/main" id="{3D486D4B-5114-0BF9-C86C-5FE927275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9730" y="6641067"/>
            <a:ext cx="1077018" cy="216933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3E5DF974-5E1A-2CDF-9B76-97D56328E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1830" y="6604986"/>
            <a:ext cx="4028752" cy="2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2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3614CE1D-F6F0-37B6-9DBB-C24FC59F7F25}"/>
              </a:ext>
            </a:extLst>
          </p:cNvPr>
          <p:cNvSpPr txBox="1"/>
          <p:nvPr/>
        </p:nvSpPr>
        <p:spPr>
          <a:xfrm>
            <a:off x="231143" y="2921168"/>
            <a:ext cx="2517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Business Forums </a:t>
            </a:r>
          </a:p>
          <a:p>
            <a:r>
              <a:rPr lang="en-US" sz="1200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One per year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496E87E-61A0-5273-93E5-E8BC2BB37DE3}"/>
              </a:ext>
            </a:extLst>
          </p:cNvPr>
          <p:cNvCxnSpPr/>
          <p:nvPr/>
        </p:nvCxnSpPr>
        <p:spPr>
          <a:xfrm>
            <a:off x="3138115" y="3429000"/>
            <a:ext cx="8602462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7901E436-A7CB-2E80-F63F-D1F0DE86ABD0}"/>
              </a:ext>
            </a:extLst>
          </p:cNvPr>
          <p:cNvSpPr/>
          <p:nvPr/>
        </p:nvSpPr>
        <p:spPr>
          <a:xfrm>
            <a:off x="3254562" y="3331346"/>
            <a:ext cx="195308" cy="195308"/>
          </a:xfrm>
          <a:prstGeom prst="ellipse">
            <a:avLst/>
          </a:prstGeom>
          <a:solidFill>
            <a:srgbClr val="8BC53F"/>
          </a:solidFill>
          <a:ln w="38100">
            <a:solidFill>
              <a:srgbClr val="3546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69C9E51-28D3-2D9E-9B9F-963363859460}"/>
              </a:ext>
            </a:extLst>
          </p:cNvPr>
          <p:cNvSpPr/>
          <p:nvPr/>
        </p:nvSpPr>
        <p:spPr>
          <a:xfrm>
            <a:off x="5069598" y="3331346"/>
            <a:ext cx="195308" cy="195308"/>
          </a:xfrm>
          <a:prstGeom prst="ellipse">
            <a:avLst/>
          </a:prstGeom>
          <a:solidFill>
            <a:srgbClr val="8BC53F"/>
          </a:solidFill>
          <a:ln w="38100">
            <a:solidFill>
              <a:srgbClr val="3546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A028EAD-6FF7-4D6B-CAEB-0A1D1802CF17}"/>
              </a:ext>
            </a:extLst>
          </p:cNvPr>
          <p:cNvSpPr/>
          <p:nvPr/>
        </p:nvSpPr>
        <p:spPr>
          <a:xfrm>
            <a:off x="6884634" y="3331346"/>
            <a:ext cx="195308" cy="195308"/>
          </a:xfrm>
          <a:prstGeom prst="ellipse">
            <a:avLst/>
          </a:prstGeom>
          <a:solidFill>
            <a:srgbClr val="8BC53F"/>
          </a:solidFill>
          <a:ln w="38100">
            <a:solidFill>
              <a:srgbClr val="3546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2AD0092-A3D8-6495-F5D7-A9002A337337}"/>
              </a:ext>
            </a:extLst>
          </p:cNvPr>
          <p:cNvSpPr/>
          <p:nvPr/>
        </p:nvSpPr>
        <p:spPr>
          <a:xfrm>
            <a:off x="8699670" y="3331346"/>
            <a:ext cx="195308" cy="195308"/>
          </a:xfrm>
          <a:prstGeom prst="ellipse">
            <a:avLst/>
          </a:prstGeom>
          <a:solidFill>
            <a:srgbClr val="8BC53F"/>
          </a:solidFill>
          <a:ln w="38100">
            <a:solidFill>
              <a:srgbClr val="3546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F4E342B-5FC0-4D33-7893-9391726654FC}"/>
              </a:ext>
            </a:extLst>
          </p:cNvPr>
          <p:cNvSpPr/>
          <p:nvPr/>
        </p:nvSpPr>
        <p:spPr>
          <a:xfrm>
            <a:off x="10514706" y="3331346"/>
            <a:ext cx="195308" cy="195308"/>
          </a:xfrm>
          <a:prstGeom prst="ellipse">
            <a:avLst/>
          </a:prstGeom>
          <a:solidFill>
            <a:srgbClr val="8BC53F"/>
          </a:solidFill>
          <a:ln w="38100">
            <a:solidFill>
              <a:srgbClr val="3546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933BAA-4941-61FC-E72B-2057F0481838}"/>
              </a:ext>
            </a:extLst>
          </p:cNvPr>
          <p:cNvSpPr txBox="1"/>
          <p:nvPr/>
        </p:nvSpPr>
        <p:spPr>
          <a:xfrm>
            <a:off x="3138115" y="3673135"/>
            <a:ext cx="237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Sustainability 2.0: Exploring the Future of Regenerative Business</a:t>
            </a:r>
          </a:p>
          <a:p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i="1" dirty="0">
                <a:latin typeface="Century Gothic" panose="020B0502020202020204" pitchFamily="34" charset="0"/>
              </a:rPr>
              <a:t>Serbia, Nish</a:t>
            </a:r>
          </a:p>
          <a:p>
            <a:r>
              <a:rPr lang="en-GB" sz="1600" i="1" dirty="0">
                <a:latin typeface="Century Gothic" panose="020B0502020202020204" pitchFamily="34" charset="0"/>
              </a:rPr>
              <a:t>22.11.2024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378DA6-F696-9CB7-89C2-078C5F89F9BE}"/>
              </a:ext>
            </a:extLst>
          </p:cNvPr>
          <p:cNvSpPr txBox="1"/>
          <p:nvPr/>
        </p:nvSpPr>
        <p:spPr>
          <a:xfrm>
            <a:off x="3993152" y="1417811"/>
            <a:ext cx="23730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Regenerating for Prosperity: Driving Innovation for a Sustainable Future</a:t>
            </a:r>
          </a:p>
          <a:p>
            <a:pPr algn="ctr"/>
            <a:endParaRPr lang="en-GB" sz="1600" dirty="0">
              <a:latin typeface="Century Gothic" panose="020B0502020202020204" pitchFamily="34" charset="0"/>
            </a:endParaRPr>
          </a:p>
          <a:p>
            <a:pPr algn="ctr"/>
            <a:r>
              <a:rPr lang="en-GB" sz="1600" i="1" dirty="0">
                <a:latin typeface="Century Gothic" panose="020B0502020202020204" pitchFamily="34" charset="0"/>
              </a:rPr>
              <a:t>Ljubljana, Slovenia</a:t>
            </a:r>
          </a:p>
          <a:p>
            <a:pPr algn="ctr"/>
            <a:r>
              <a:rPr lang="en-GB" sz="1600" i="1" dirty="0">
                <a:latin typeface="Century Gothic" panose="020B0502020202020204" pitchFamily="34" charset="0"/>
              </a:rPr>
              <a:t>2025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6EC12B-360B-5F2A-CF47-F181C47AC0EE}"/>
              </a:ext>
            </a:extLst>
          </p:cNvPr>
          <p:cNvSpPr txBox="1"/>
          <p:nvPr/>
        </p:nvSpPr>
        <p:spPr>
          <a:xfrm>
            <a:off x="5795761" y="3673135"/>
            <a:ext cx="23730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Renewable Horizons: Unlocking the Potential of Innovation for a Green Economy </a:t>
            </a:r>
          </a:p>
          <a:p>
            <a:pPr algn="ctr"/>
            <a:endParaRPr lang="en-GB" sz="1600" dirty="0">
              <a:latin typeface="Century Gothic" panose="020B0502020202020204" pitchFamily="34" charset="0"/>
            </a:endParaRPr>
          </a:p>
          <a:p>
            <a:pPr algn="ctr"/>
            <a:r>
              <a:rPr lang="en-GB" sz="1600" i="1" dirty="0">
                <a:latin typeface="Century Gothic" panose="020B0502020202020204" pitchFamily="34" charset="0"/>
              </a:rPr>
              <a:t>Rijeka, Croatia</a:t>
            </a:r>
          </a:p>
          <a:p>
            <a:pPr algn="ctr"/>
            <a:r>
              <a:rPr lang="en-GB" sz="1600" i="1" dirty="0">
                <a:latin typeface="Century Gothic" panose="020B0502020202020204" pitchFamily="34" charset="0"/>
              </a:rPr>
              <a:t>2026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2E5D0B-B2A1-0FE6-5302-D2A5875C78D7}"/>
              </a:ext>
            </a:extLst>
          </p:cNvPr>
          <p:cNvSpPr txBox="1"/>
          <p:nvPr/>
        </p:nvSpPr>
        <p:spPr>
          <a:xfrm>
            <a:off x="7610797" y="1417811"/>
            <a:ext cx="23730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Building a Better Tomorrow: Embracing Regenerative Business for Long-Term Success</a:t>
            </a:r>
          </a:p>
          <a:p>
            <a:pPr algn="ctr"/>
            <a:endParaRPr lang="en-GB" sz="1600" dirty="0">
              <a:latin typeface="Century Gothic" panose="020B0502020202020204" pitchFamily="34" charset="0"/>
            </a:endParaRPr>
          </a:p>
          <a:p>
            <a:pPr algn="ctr"/>
            <a:r>
              <a:rPr lang="en-GB" sz="1600" i="1" dirty="0">
                <a:latin typeface="Century Gothic" panose="020B0502020202020204" pitchFamily="34" charset="0"/>
              </a:rPr>
              <a:t>Tirana, Albania </a:t>
            </a:r>
          </a:p>
          <a:p>
            <a:pPr algn="ctr"/>
            <a:r>
              <a:rPr lang="en-GB" sz="1600" i="1" dirty="0">
                <a:latin typeface="Century Gothic" panose="020B0502020202020204" pitchFamily="34" charset="0"/>
              </a:rPr>
              <a:t>2027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1B01DA8-6A89-9C04-0210-DDBE527BD83C}"/>
              </a:ext>
            </a:extLst>
          </p:cNvPr>
          <p:cNvSpPr txBox="1"/>
          <p:nvPr/>
        </p:nvSpPr>
        <p:spPr>
          <a:xfrm>
            <a:off x="9030516" y="3673135"/>
            <a:ext cx="27100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latin typeface="Century Gothic" panose="020B0502020202020204" pitchFamily="34" charset="0"/>
              </a:rPr>
              <a:t>From Ideation to Implementation: Navigating Innovation for a Thriving Regenerative Economy </a:t>
            </a:r>
          </a:p>
          <a:p>
            <a:pPr algn="r"/>
            <a:endParaRPr lang="en-GB" sz="1600" dirty="0">
              <a:latin typeface="Century Gothic" panose="020B0502020202020204" pitchFamily="34" charset="0"/>
            </a:endParaRPr>
          </a:p>
          <a:p>
            <a:pPr algn="r"/>
            <a:r>
              <a:rPr lang="en-GB" sz="1600" i="1" dirty="0">
                <a:latin typeface="Century Gothic" panose="020B0502020202020204" pitchFamily="34" charset="0"/>
              </a:rPr>
              <a:t>Podgorica, Montenegro</a:t>
            </a:r>
          </a:p>
          <a:p>
            <a:pPr algn="r"/>
            <a:r>
              <a:rPr lang="en-GB" sz="1600" i="1" dirty="0">
                <a:latin typeface="Century Gothic" panose="020B0502020202020204" pitchFamily="34" charset="0"/>
              </a:rPr>
              <a:t>2028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7B593D-2D25-5CE4-B969-E2C57055D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9730" y="6641067"/>
            <a:ext cx="1077018" cy="21693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A81A52-A0FA-61DB-5C82-E5E9EBC50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1830" y="6604986"/>
            <a:ext cx="4028752" cy="2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1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B14447-8A10-AEFC-1D60-8F79CF0C4F6B}"/>
              </a:ext>
            </a:extLst>
          </p:cNvPr>
          <p:cNvSpPr txBox="1"/>
          <p:nvPr/>
        </p:nvSpPr>
        <p:spPr>
          <a:xfrm>
            <a:off x="203067" y="2567318"/>
            <a:ext cx="25174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Research Topics &amp; Activities</a:t>
            </a:r>
          </a:p>
          <a:p>
            <a:r>
              <a:rPr lang="en-US" sz="1200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Inside the consortium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DA271-676C-1A06-31D4-7BA83F9467EF}"/>
              </a:ext>
            </a:extLst>
          </p:cNvPr>
          <p:cNvSpPr txBox="1"/>
          <p:nvPr/>
        </p:nvSpPr>
        <p:spPr>
          <a:xfrm>
            <a:off x="3103904" y="1166842"/>
            <a:ext cx="8885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Reforming research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Understanding and implementing methodologies to enhance biodiversity in cities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Exploring circular economy: resource management and the role of stakeholders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Investigating the Relationship between Quality of Life, Well-being, and the switch to a Regenerative Economy paradigm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Online Resource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Joint Interdisciplinary research and innovation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Introduce a new scientific journal, "Regenerative Economics“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Internationalization of the Montenegrin International Conference on Economics &amp;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Publication of 2 Springer edited books in the field of circular economy, waste management, urban biodiversity and QoL</a:t>
            </a:r>
          </a:p>
        </p:txBody>
      </p:sp>
    </p:spTree>
    <p:extLst>
      <p:ext uri="{BB962C8B-B14F-4D97-AF65-F5344CB8AC3E}">
        <p14:creationId xmlns:p14="http://schemas.microsoft.com/office/powerpoint/2010/main" val="317025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B2AFDC-1F50-7894-B239-C469CC9A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1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FF0D9-139C-42E6-B2E4-75217A3413A2}"/>
              </a:ext>
            </a:extLst>
          </p:cNvPr>
          <p:cNvSpPr/>
          <p:nvPr/>
        </p:nvSpPr>
        <p:spPr>
          <a:xfrm>
            <a:off x="12933" y="712181"/>
            <a:ext cx="12192000" cy="5991999"/>
          </a:xfrm>
          <a:prstGeom prst="rect">
            <a:avLst/>
          </a:prstGeom>
          <a:solidFill>
            <a:srgbClr val="354659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A3DF93-40C3-4835-9CB0-4FC0C4F2C61C}"/>
              </a:ext>
            </a:extLst>
          </p:cNvPr>
          <p:cNvGrpSpPr/>
          <p:nvPr/>
        </p:nvGrpSpPr>
        <p:grpSpPr>
          <a:xfrm>
            <a:off x="749905" y="1840871"/>
            <a:ext cx="10960323" cy="2664677"/>
            <a:chOff x="1381138" y="2031823"/>
            <a:chExt cx="10960323" cy="266467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6BBAC01-0C3D-4D5F-A0F2-6260A35B361F}"/>
                </a:ext>
              </a:extLst>
            </p:cNvPr>
            <p:cNvGrpSpPr/>
            <p:nvPr/>
          </p:nvGrpSpPr>
          <p:grpSpPr>
            <a:xfrm>
              <a:off x="3071970" y="2379904"/>
              <a:ext cx="9269491" cy="2300899"/>
              <a:chOff x="3071970" y="2379904"/>
              <a:chExt cx="9269491" cy="230089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9987E3-2F48-4343-8EF2-5EF67A6DC7B4}"/>
                  </a:ext>
                </a:extLst>
              </p:cNvPr>
              <p:cNvSpPr txBox="1"/>
              <p:nvPr/>
            </p:nvSpPr>
            <p:spPr>
              <a:xfrm>
                <a:off x="3071970" y="2379904"/>
                <a:ext cx="92694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sz="4800" b="1" spc="100" dirty="0">
                    <a:solidFill>
                      <a:srgbClr val="354659"/>
                    </a:solidFill>
                    <a:latin typeface="Century Gothic" panose="020B0502020202020204" pitchFamily="34" charset="0"/>
                    <a:ea typeface="Calibri" charset="0"/>
                    <a:cs typeface="Calibri" charset="0"/>
                  </a:rPr>
                  <a:t>CROSS – REIS Project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31EC83-5303-4FD9-9C87-75086E6B3EC0}"/>
                  </a:ext>
                </a:extLst>
              </p:cNvPr>
              <p:cNvSpPr txBox="1"/>
              <p:nvPr/>
            </p:nvSpPr>
            <p:spPr>
              <a:xfrm>
                <a:off x="3071970" y="3480474"/>
                <a:ext cx="88255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" sz="2400" spc="180" dirty="0">
                    <a:solidFill>
                      <a:srgbClr val="354659"/>
                    </a:solidFill>
                    <a:latin typeface="Century Gothic" panose="020B0502020202020204" pitchFamily="34" charset="0"/>
                    <a:ea typeface="Montserrat Alternates" charset="0"/>
                    <a:cs typeface="Montserrat Alternates" charset="0"/>
                  </a:rPr>
                  <a:t>CROSS-disciplinary network for research excellence in Regenerative Economy Innovation eco-Systems</a:t>
                </a:r>
              </a:p>
            </p:txBody>
          </p:sp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574AA14-BBA0-47D6-813C-BC0E7024D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81138" y="2031823"/>
              <a:ext cx="1094940" cy="2664677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97D21DE5-E8DA-49E6-985B-D9CB08592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55" y="6027123"/>
            <a:ext cx="1809081" cy="3643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CC580B3-285A-47D0-927A-39FA77E6C092}"/>
              </a:ext>
            </a:extLst>
          </p:cNvPr>
          <p:cNvSpPr/>
          <p:nvPr/>
        </p:nvSpPr>
        <p:spPr>
          <a:xfrm>
            <a:off x="0" y="0"/>
            <a:ext cx="12192000" cy="866002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12E773-998A-46E8-B7E3-3D9F5DDD56F1}"/>
              </a:ext>
            </a:extLst>
          </p:cNvPr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72DCC3-C799-4941-B096-EBD85CBAE5E6}"/>
              </a:ext>
            </a:extLst>
          </p:cNvPr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CF804F8-C3E7-4449-9A7D-7A348D84D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3598" y="5926508"/>
            <a:ext cx="7978720" cy="5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0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3C98B50-0689-AE04-CE48-E0F32DB4E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119" y="6275698"/>
            <a:ext cx="1809081" cy="3643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F72C33-C553-C97F-B12E-43DC9D84A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6662" y="6175083"/>
            <a:ext cx="7978720" cy="5010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964E44-6A59-A495-A9C2-90CFF87D0070}"/>
              </a:ext>
            </a:extLst>
          </p:cNvPr>
          <p:cNvSpPr/>
          <p:nvPr/>
        </p:nvSpPr>
        <p:spPr>
          <a:xfrm>
            <a:off x="1438512" y="428585"/>
            <a:ext cx="5296993" cy="50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2000" b="1" dirty="0">
                <a:solidFill>
                  <a:srgbClr val="328C99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GOAL AND PURPOSE OF THE PROJECT</a:t>
            </a:r>
            <a:endParaRPr lang="en-US" sz="2000" b="1" dirty="0">
              <a:solidFill>
                <a:srgbClr val="328C99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C687E-5CC7-6BF2-50F6-44D67A3D1BB3}"/>
              </a:ext>
            </a:extLst>
          </p:cNvPr>
          <p:cNvSpPr txBox="1"/>
          <p:nvPr/>
        </p:nvSpPr>
        <p:spPr>
          <a:xfrm>
            <a:off x="395594" y="217918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89E20-3985-AD9A-2020-5ED204BC2CC1}"/>
              </a:ext>
            </a:extLst>
          </p:cNvPr>
          <p:cNvSpPr txBox="1"/>
          <p:nvPr/>
        </p:nvSpPr>
        <p:spPr>
          <a:xfrm>
            <a:off x="395593" y="1351915"/>
            <a:ext cx="11535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The project aims to </a:t>
            </a:r>
            <a:r>
              <a:rPr lang="en-US" sz="2400" b="1" dirty="0">
                <a:solidFill>
                  <a:srgbClr val="328C9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raise excellence in science and value creation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through deeper and </a:t>
            </a:r>
            <a:r>
              <a:rPr lang="en-US" sz="2400" b="1" dirty="0">
                <a:solidFill>
                  <a:srgbClr val="328C9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geographically inclusive cooperation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 alliance</a:t>
            </a:r>
            <a:r>
              <a:rPr lang="en-US" sz="2400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of higher education and research institutions in </a:t>
            </a:r>
            <a:r>
              <a:rPr lang="en-US" sz="2400" b="1" dirty="0">
                <a:solidFill>
                  <a:srgbClr val="328C9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5 widening and 4 science-leading European countries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to support the shift towards a</a:t>
            </a:r>
            <a:r>
              <a:rPr lang="en-US" sz="2400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BC53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REGENERATIVE ECONOMY</a:t>
            </a:r>
            <a:r>
              <a:rPr lang="en-US" sz="2400" dirty="0">
                <a:solidFill>
                  <a:srgbClr val="8BC53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paradigm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43C5A2-E566-5D3B-EA69-FC9A31449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2"/>
          <a:stretch/>
        </p:blipFill>
        <p:spPr>
          <a:xfrm>
            <a:off x="9147897" y="95963"/>
            <a:ext cx="3044103" cy="1045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8A34AC-42DA-736E-56F9-B3BA8E7CA18B}"/>
              </a:ext>
            </a:extLst>
          </p:cNvPr>
          <p:cNvSpPr txBox="1"/>
          <p:nvPr/>
        </p:nvSpPr>
        <p:spPr>
          <a:xfrm>
            <a:off x="395593" y="3440597"/>
            <a:ext cx="11615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Sub-Goals: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alanced circulation of talents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R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einforce the role of High Education</a:t>
            </a:r>
            <a:r>
              <a:rPr lang="en-US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institutions</a:t>
            </a:r>
            <a:r>
              <a:rPr lang="en-US" spc="-4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</a:t>
            </a:r>
            <a:r>
              <a:rPr lang="en-US" spc="-4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innovative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ecosystems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ainstream practices and tools for open knowledge and data sharing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mprove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links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between</a:t>
            </a:r>
            <a:r>
              <a:rPr lang="en-US" spc="-3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science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and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business</a:t>
            </a:r>
            <a:r>
              <a:rPr lang="en-US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P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romote</a:t>
            </a:r>
            <a:r>
              <a:rPr lang="en-US" spc="-4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gender</a:t>
            </a:r>
            <a:r>
              <a:rPr lang="en-US" spc="-4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equality,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diversity</a:t>
            </a:r>
            <a:r>
              <a:rPr lang="en-US" spc="-4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and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inclusiveness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ccelerate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society’s</a:t>
            </a:r>
            <a:r>
              <a:rPr lang="en-US" spc="-4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green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and</a:t>
            </a:r>
            <a:r>
              <a:rPr lang="en-US" spc="-4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digital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transition</a:t>
            </a:r>
            <a:r>
              <a:rPr lang="en-US" spc="-4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ncourage</a:t>
            </a:r>
            <a:r>
              <a:rPr lang="en-US" spc="-3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collaboration</a:t>
            </a:r>
            <a:r>
              <a:rPr lang="en-US" spc="-4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with</a:t>
            </a:r>
            <a:r>
              <a:rPr lang="en-US" spc="-3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third-country</a:t>
            </a:r>
            <a:r>
              <a:rPr lang="en-US" spc="-3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entities</a:t>
            </a:r>
            <a:r>
              <a:rPr lang="en-US" spc="-3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89E52-BD16-3460-08D2-38A8B217DDDA}"/>
              </a:ext>
            </a:extLst>
          </p:cNvPr>
          <p:cNvSpPr/>
          <p:nvPr/>
        </p:nvSpPr>
        <p:spPr>
          <a:xfrm>
            <a:off x="9676378" y="4671251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>
                <a:solidFill>
                  <a:srgbClr val="328C99"/>
                </a:solidFill>
              </a:rPr>
              <a:t>€4,366,775.00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5C6C9-137F-4E81-374C-200539AC30DA}"/>
              </a:ext>
            </a:extLst>
          </p:cNvPr>
          <p:cNvSpPr txBox="1"/>
          <p:nvPr/>
        </p:nvSpPr>
        <p:spPr>
          <a:xfrm>
            <a:off x="9674596" y="4271141"/>
            <a:ext cx="311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b="1" dirty="0">
                <a:solidFill>
                  <a:srgbClr val="328C99"/>
                </a:solidFill>
              </a:rPr>
              <a:t>Project value</a:t>
            </a:r>
          </a:p>
        </p:txBody>
      </p:sp>
      <p:pic>
        <p:nvPicPr>
          <p:cNvPr id="14" name="Graphic 35">
            <a:extLst>
              <a:ext uri="{FF2B5EF4-FFF2-40B4-BE49-F238E27FC236}">
                <a16:creationId xmlns:a16="http://schemas.microsoft.com/office/drawing/2014/main" id="{FE9D1A57-DECA-4698-713D-32DE5DD34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746581">
            <a:off x="9375854" y="3796273"/>
            <a:ext cx="745625" cy="14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4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1FB247-5E1B-FBAB-98EE-44AB3AB81AEB}"/>
              </a:ext>
            </a:extLst>
          </p:cNvPr>
          <p:cNvSpPr txBox="1"/>
          <p:nvPr/>
        </p:nvSpPr>
        <p:spPr>
          <a:xfrm>
            <a:off x="191408" y="140086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02</a:t>
            </a:r>
            <a:endParaRPr lang="en-US" sz="5400" b="1" dirty="0">
              <a:solidFill>
                <a:srgbClr val="8BC53F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9870C5-6240-AFEC-47A8-8D672BBE2FC3}"/>
              </a:ext>
            </a:extLst>
          </p:cNvPr>
          <p:cNvSpPr/>
          <p:nvPr/>
        </p:nvSpPr>
        <p:spPr>
          <a:xfrm>
            <a:off x="1278714" y="354504"/>
            <a:ext cx="3268204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2000" b="1" dirty="0">
                <a:solidFill>
                  <a:srgbClr val="328C99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PROJECT CONSORTIUM</a:t>
            </a:r>
            <a:endParaRPr lang="en-US" sz="2000" b="1" dirty="0">
              <a:solidFill>
                <a:srgbClr val="328C99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7AC25-D750-401A-5197-0CE4A18B3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61389"/>
            <a:ext cx="7776839" cy="58966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3A6A63-20BC-514C-5402-7A08E0D6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93123"/>
          <a:stretch/>
        </p:blipFill>
        <p:spPr>
          <a:xfrm>
            <a:off x="7856476" y="152649"/>
            <a:ext cx="548693" cy="50107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369B620-C130-9BCE-7E7F-E2DC1C83A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433" r="85446"/>
          <a:stretch/>
        </p:blipFill>
        <p:spPr>
          <a:xfrm>
            <a:off x="7856476" y="832453"/>
            <a:ext cx="568171" cy="50107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958E79E-9581-AA7F-9123-DD92B9D0D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45" r="76766"/>
          <a:stretch/>
        </p:blipFill>
        <p:spPr>
          <a:xfrm>
            <a:off x="7856476" y="1524820"/>
            <a:ext cx="621436" cy="50107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E2D128D-131D-424F-138E-962FA505A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678" r="69312"/>
          <a:stretch/>
        </p:blipFill>
        <p:spPr>
          <a:xfrm>
            <a:off x="7856476" y="4108912"/>
            <a:ext cx="559293" cy="5010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7D441E1-1A52-C763-E064-7C68F1349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243" r="55293"/>
          <a:stretch/>
        </p:blipFill>
        <p:spPr>
          <a:xfrm>
            <a:off x="7856476" y="2165867"/>
            <a:ext cx="1154097" cy="50107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68F240-4841-FFDA-2352-782509EE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262" r="47282"/>
          <a:stretch/>
        </p:blipFill>
        <p:spPr>
          <a:xfrm>
            <a:off x="7856476" y="4807871"/>
            <a:ext cx="674704" cy="5010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861C857-82DE-FA9E-068C-E842EB7D0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4320" r="37113"/>
          <a:stretch/>
        </p:blipFill>
        <p:spPr>
          <a:xfrm>
            <a:off x="7856476" y="5500286"/>
            <a:ext cx="683581" cy="5010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3E1C0EF-AB2C-CC34-22DA-CB70B5358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5069" r="19131"/>
          <a:stretch/>
        </p:blipFill>
        <p:spPr>
          <a:xfrm>
            <a:off x="7856476" y="3441063"/>
            <a:ext cx="1260630" cy="5010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B6B132B-E9CF-AB75-DCC1-AE4F0226C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2093" r="7559"/>
          <a:stretch/>
        </p:blipFill>
        <p:spPr>
          <a:xfrm>
            <a:off x="7856476" y="6148254"/>
            <a:ext cx="825623" cy="50107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71D92A8-2E42-9026-48C4-8FD601F87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3776"/>
          <a:stretch/>
        </p:blipFill>
        <p:spPr>
          <a:xfrm>
            <a:off x="7856476" y="2828960"/>
            <a:ext cx="496566" cy="5010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E16A14-A678-0F8F-714C-75EABD343C4F}"/>
              </a:ext>
            </a:extLst>
          </p:cNvPr>
          <p:cNvSpPr txBox="1"/>
          <p:nvPr/>
        </p:nvSpPr>
        <p:spPr>
          <a:xfrm>
            <a:off x="8460885" y="141578"/>
            <a:ext cx="360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UNIVERSITY OF NIS - FACULTY OF ECONOMICS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9234DF-D4CF-9CA4-80D4-18EAAA78C9ED}"/>
              </a:ext>
            </a:extLst>
          </p:cNvPr>
          <p:cNvSpPr txBox="1"/>
          <p:nvPr/>
        </p:nvSpPr>
        <p:spPr>
          <a:xfrm>
            <a:off x="8460885" y="929104"/>
            <a:ext cx="36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UNIVERSITY OF LJUBLJANA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61EF68-9606-44A0-AA01-5E027C0ED792}"/>
              </a:ext>
            </a:extLst>
          </p:cNvPr>
          <p:cNvSpPr txBox="1"/>
          <p:nvPr/>
        </p:nvSpPr>
        <p:spPr>
          <a:xfrm>
            <a:off x="8460885" y="1621471"/>
            <a:ext cx="36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UNIVERSITY OF MONTENEGRO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1C5C76-B55E-EC48-3EEB-E2D479B51A86}"/>
              </a:ext>
            </a:extLst>
          </p:cNvPr>
          <p:cNvSpPr txBox="1"/>
          <p:nvPr/>
        </p:nvSpPr>
        <p:spPr>
          <a:xfrm>
            <a:off x="8885776" y="2154796"/>
            <a:ext cx="318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UNIVERSITY OF RIJEKA - FACULTY OF ECONOMICS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22BCEA-3985-D7B5-CC20-E97DBE1D30AE}"/>
              </a:ext>
            </a:extLst>
          </p:cNvPr>
          <p:cNvSpPr txBox="1"/>
          <p:nvPr/>
        </p:nvSpPr>
        <p:spPr>
          <a:xfrm>
            <a:off x="8460885" y="2817889"/>
            <a:ext cx="360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Co-PLAN INSTITUTE FOR HABITAT DEVELOPMENT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50D1F6-9912-6C35-29D7-B4924D5B740D}"/>
              </a:ext>
            </a:extLst>
          </p:cNvPr>
          <p:cNvSpPr txBox="1"/>
          <p:nvPr/>
        </p:nvSpPr>
        <p:spPr>
          <a:xfrm>
            <a:off x="9037934" y="3429992"/>
            <a:ext cx="302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DEVELIPMENT SOLUTIONS ASSOCIATES (DSA)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960B75-947E-7AA3-4958-893E8145332F}"/>
              </a:ext>
            </a:extLst>
          </p:cNvPr>
          <p:cNvSpPr txBox="1"/>
          <p:nvPr/>
        </p:nvSpPr>
        <p:spPr>
          <a:xfrm>
            <a:off x="8460885" y="4097841"/>
            <a:ext cx="360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EURO-MEDITERRANEAN ECONOMISTS ASSOCIATION (EMEA)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E4F9A3-5BFD-9BA3-1A1F-1D6C8793C699}"/>
              </a:ext>
            </a:extLst>
          </p:cNvPr>
          <p:cNvSpPr txBox="1"/>
          <p:nvPr/>
        </p:nvSpPr>
        <p:spPr>
          <a:xfrm>
            <a:off x="8460885" y="4904522"/>
            <a:ext cx="36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POLITECNICO DI MILANO (POLIMI)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96661E-3D63-8439-D211-76AED9B6D72C}"/>
              </a:ext>
            </a:extLst>
          </p:cNvPr>
          <p:cNvSpPr txBox="1"/>
          <p:nvPr/>
        </p:nvSpPr>
        <p:spPr>
          <a:xfrm>
            <a:off x="8460885" y="5596937"/>
            <a:ext cx="36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POLIEDRA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B600AF-69C4-76EE-9FE4-2BF67CF85443}"/>
              </a:ext>
            </a:extLst>
          </p:cNvPr>
          <p:cNvSpPr txBox="1"/>
          <p:nvPr/>
        </p:nvSpPr>
        <p:spPr>
          <a:xfrm>
            <a:off x="8460885" y="6137183"/>
            <a:ext cx="360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Century Gothic" panose="020B0502020202020204" pitchFamily="34" charset="0"/>
              </a:rPr>
              <a:t>OSLO METROPOLITAN UNIVERSITY (</a:t>
            </a:r>
            <a:r>
              <a:rPr lang="en-GB" sz="1400" dirty="0" err="1">
                <a:latin typeface="Century Gothic" panose="020B0502020202020204" pitchFamily="34" charset="0"/>
              </a:rPr>
              <a:t>OsloMet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368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8C2FD3-2B47-1668-43FF-E0B411867155}"/>
              </a:ext>
            </a:extLst>
          </p:cNvPr>
          <p:cNvSpPr txBox="1"/>
          <p:nvPr/>
        </p:nvSpPr>
        <p:spPr>
          <a:xfrm>
            <a:off x="226918" y="104946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03</a:t>
            </a:r>
            <a:endParaRPr lang="en-US" sz="5400" b="1" dirty="0">
              <a:solidFill>
                <a:srgbClr val="8BC53F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CF03F-6457-CB37-167B-9420D6DF9851}"/>
              </a:ext>
            </a:extLst>
          </p:cNvPr>
          <p:cNvSpPr/>
          <p:nvPr/>
        </p:nvSpPr>
        <p:spPr>
          <a:xfrm>
            <a:off x="1331979" y="317491"/>
            <a:ext cx="542548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2000" b="1" dirty="0">
                <a:solidFill>
                  <a:srgbClr val="328C99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RESEARCH AREAS</a:t>
            </a:r>
            <a:endParaRPr lang="en-US" sz="2000" b="1" dirty="0">
              <a:solidFill>
                <a:srgbClr val="328C99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Freeform 33">
            <a:extLst>
              <a:ext uri="{FF2B5EF4-FFF2-40B4-BE49-F238E27FC236}">
                <a16:creationId xmlns:a16="http://schemas.microsoft.com/office/drawing/2014/main" id="{AC760C41-B0A9-B617-EEC7-5CA321D6ADF5}"/>
              </a:ext>
            </a:extLst>
          </p:cNvPr>
          <p:cNvSpPr/>
          <p:nvPr/>
        </p:nvSpPr>
        <p:spPr>
          <a:xfrm>
            <a:off x="1199094" y="2168258"/>
            <a:ext cx="2733666" cy="1275756"/>
          </a:xfrm>
          <a:custGeom>
            <a:avLst/>
            <a:gdLst>
              <a:gd name="connsiteX0" fmla="*/ 1299388 w 3614056"/>
              <a:gd name="connsiteY0" fmla="*/ 0 h 4383314"/>
              <a:gd name="connsiteX1" fmla="*/ 3614056 w 3614056"/>
              <a:gd name="connsiteY1" fmla="*/ 0 h 4383314"/>
              <a:gd name="connsiteX2" fmla="*/ 3614056 w 3614056"/>
              <a:gd name="connsiteY2" fmla="*/ 4383314 h 4383314"/>
              <a:gd name="connsiteX3" fmla="*/ 7531 w 3614056"/>
              <a:gd name="connsiteY3" fmla="*/ 4383314 h 4383314"/>
              <a:gd name="connsiteX4" fmla="*/ 6709 w 3614056"/>
              <a:gd name="connsiteY4" fmla="*/ 4377924 h 4383314"/>
              <a:gd name="connsiteX5" fmla="*/ 0 w 3614056"/>
              <a:gd name="connsiteY5" fmla="*/ 4245069 h 4383314"/>
              <a:gd name="connsiteX6" fmla="*/ 0 w 3614056"/>
              <a:gd name="connsiteY6" fmla="*/ 1299388 h 4383314"/>
              <a:gd name="connsiteX7" fmla="*/ 1299388 w 3614056"/>
              <a:gd name="connsiteY7" fmla="*/ 0 h 43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4056" h="4383314">
                <a:moveTo>
                  <a:pt x="1299388" y="0"/>
                </a:moveTo>
                <a:lnTo>
                  <a:pt x="3614056" y="0"/>
                </a:lnTo>
                <a:lnTo>
                  <a:pt x="3614056" y="4383314"/>
                </a:lnTo>
                <a:lnTo>
                  <a:pt x="7531" y="4383314"/>
                </a:lnTo>
                <a:lnTo>
                  <a:pt x="6709" y="4377924"/>
                </a:lnTo>
                <a:cubicBezTo>
                  <a:pt x="2272" y="4334242"/>
                  <a:pt x="0" y="4289921"/>
                  <a:pt x="0" y="4245069"/>
                </a:cubicBezTo>
                <a:lnTo>
                  <a:pt x="0" y="1299388"/>
                </a:lnTo>
                <a:cubicBezTo>
                  <a:pt x="0" y="581756"/>
                  <a:pt x="581756" y="0"/>
                  <a:pt x="1299388" y="0"/>
                </a:cubicBezTo>
                <a:close/>
              </a:path>
            </a:pathLst>
          </a:custGeom>
          <a:solidFill>
            <a:srgbClr val="354659"/>
          </a:solidFill>
          <a:ln>
            <a:noFill/>
          </a:ln>
          <a:effectLst>
            <a:outerShdw blurRad="1143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5BEC8-1CD9-6BA4-0221-DF928A48A4F2}"/>
              </a:ext>
            </a:extLst>
          </p:cNvPr>
          <p:cNvSpPr txBox="1"/>
          <p:nvPr/>
        </p:nvSpPr>
        <p:spPr>
          <a:xfrm>
            <a:off x="1117186" y="2937699"/>
            <a:ext cx="281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spc="70" dirty="0">
                <a:solidFill>
                  <a:srgbClr val="92D050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CIRCULAR ECONOMY</a:t>
            </a:r>
            <a:endParaRPr lang="en-US" sz="1400" b="1" spc="70" dirty="0">
              <a:solidFill>
                <a:srgbClr val="92D050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70041-CA90-51AB-BDE2-416A4818A6D8}"/>
              </a:ext>
            </a:extLst>
          </p:cNvPr>
          <p:cNvSpPr txBox="1"/>
          <p:nvPr/>
        </p:nvSpPr>
        <p:spPr>
          <a:xfrm>
            <a:off x="2091722" y="2168258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01</a:t>
            </a:r>
          </a:p>
        </p:txBody>
      </p:sp>
      <p:sp>
        <p:nvSpPr>
          <p:cNvPr id="9" name="Freeform 42">
            <a:extLst>
              <a:ext uri="{FF2B5EF4-FFF2-40B4-BE49-F238E27FC236}">
                <a16:creationId xmlns:a16="http://schemas.microsoft.com/office/drawing/2014/main" id="{82EA1736-F2F5-E09D-1A6C-E606FBC00949}"/>
              </a:ext>
            </a:extLst>
          </p:cNvPr>
          <p:cNvSpPr/>
          <p:nvPr/>
        </p:nvSpPr>
        <p:spPr>
          <a:xfrm>
            <a:off x="4478671" y="2162643"/>
            <a:ext cx="2733666" cy="1275756"/>
          </a:xfrm>
          <a:custGeom>
            <a:avLst/>
            <a:gdLst>
              <a:gd name="connsiteX0" fmla="*/ 1299388 w 3614056"/>
              <a:gd name="connsiteY0" fmla="*/ 0 h 4383314"/>
              <a:gd name="connsiteX1" fmla="*/ 3614056 w 3614056"/>
              <a:gd name="connsiteY1" fmla="*/ 0 h 4383314"/>
              <a:gd name="connsiteX2" fmla="*/ 3614056 w 3614056"/>
              <a:gd name="connsiteY2" fmla="*/ 4383314 h 4383314"/>
              <a:gd name="connsiteX3" fmla="*/ 7531 w 3614056"/>
              <a:gd name="connsiteY3" fmla="*/ 4383314 h 4383314"/>
              <a:gd name="connsiteX4" fmla="*/ 6709 w 3614056"/>
              <a:gd name="connsiteY4" fmla="*/ 4377924 h 4383314"/>
              <a:gd name="connsiteX5" fmla="*/ 0 w 3614056"/>
              <a:gd name="connsiteY5" fmla="*/ 4245069 h 4383314"/>
              <a:gd name="connsiteX6" fmla="*/ 0 w 3614056"/>
              <a:gd name="connsiteY6" fmla="*/ 1299388 h 4383314"/>
              <a:gd name="connsiteX7" fmla="*/ 1299388 w 3614056"/>
              <a:gd name="connsiteY7" fmla="*/ 0 h 43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4056" h="4383314">
                <a:moveTo>
                  <a:pt x="1299388" y="0"/>
                </a:moveTo>
                <a:lnTo>
                  <a:pt x="3614056" y="0"/>
                </a:lnTo>
                <a:lnTo>
                  <a:pt x="3614056" y="4383314"/>
                </a:lnTo>
                <a:lnTo>
                  <a:pt x="7531" y="4383314"/>
                </a:lnTo>
                <a:lnTo>
                  <a:pt x="6709" y="4377924"/>
                </a:lnTo>
                <a:cubicBezTo>
                  <a:pt x="2272" y="4334242"/>
                  <a:pt x="0" y="4289921"/>
                  <a:pt x="0" y="4245069"/>
                </a:cubicBezTo>
                <a:lnTo>
                  <a:pt x="0" y="1299388"/>
                </a:lnTo>
                <a:cubicBezTo>
                  <a:pt x="0" y="581756"/>
                  <a:pt x="581756" y="0"/>
                  <a:pt x="1299388" y="0"/>
                </a:cubicBezTo>
                <a:close/>
              </a:path>
            </a:pathLst>
          </a:custGeom>
          <a:solidFill>
            <a:srgbClr val="354659"/>
          </a:solidFill>
          <a:ln>
            <a:noFill/>
          </a:ln>
          <a:effectLst>
            <a:outerShdw blurRad="1143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BE302-653E-1E32-DCD0-1FA640736B9D}"/>
              </a:ext>
            </a:extLst>
          </p:cNvPr>
          <p:cNvSpPr txBox="1"/>
          <p:nvPr/>
        </p:nvSpPr>
        <p:spPr>
          <a:xfrm>
            <a:off x="4575843" y="2932084"/>
            <a:ext cx="2589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spc="70" dirty="0">
                <a:solidFill>
                  <a:srgbClr val="92D050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URBAN BIODIVERSITY</a:t>
            </a:r>
            <a:endParaRPr lang="en-US" sz="1400" b="1" spc="70" dirty="0">
              <a:solidFill>
                <a:srgbClr val="92D050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C9AB2-E505-9DA3-1E75-61D1569F6E4A}"/>
              </a:ext>
            </a:extLst>
          </p:cNvPr>
          <p:cNvSpPr txBox="1"/>
          <p:nvPr/>
        </p:nvSpPr>
        <p:spPr>
          <a:xfrm>
            <a:off x="5371299" y="2162643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02</a:t>
            </a:r>
            <a:endParaRPr lang="en-US" sz="5400" b="1" dirty="0">
              <a:solidFill>
                <a:srgbClr val="8BC53F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1E19B47E-E5A8-97F2-D1FF-F0093B735E21}"/>
              </a:ext>
            </a:extLst>
          </p:cNvPr>
          <p:cNvSpPr/>
          <p:nvPr/>
        </p:nvSpPr>
        <p:spPr>
          <a:xfrm>
            <a:off x="7651061" y="2170580"/>
            <a:ext cx="2733666" cy="1275756"/>
          </a:xfrm>
          <a:custGeom>
            <a:avLst/>
            <a:gdLst>
              <a:gd name="connsiteX0" fmla="*/ 1299388 w 3614056"/>
              <a:gd name="connsiteY0" fmla="*/ 0 h 4383314"/>
              <a:gd name="connsiteX1" fmla="*/ 3614056 w 3614056"/>
              <a:gd name="connsiteY1" fmla="*/ 0 h 4383314"/>
              <a:gd name="connsiteX2" fmla="*/ 3614056 w 3614056"/>
              <a:gd name="connsiteY2" fmla="*/ 4383314 h 4383314"/>
              <a:gd name="connsiteX3" fmla="*/ 7531 w 3614056"/>
              <a:gd name="connsiteY3" fmla="*/ 4383314 h 4383314"/>
              <a:gd name="connsiteX4" fmla="*/ 6709 w 3614056"/>
              <a:gd name="connsiteY4" fmla="*/ 4377924 h 4383314"/>
              <a:gd name="connsiteX5" fmla="*/ 0 w 3614056"/>
              <a:gd name="connsiteY5" fmla="*/ 4245069 h 4383314"/>
              <a:gd name="connsiteX6" fmla="*/ 0 w 3614056"/>
              <a:gd name="connsiteY6" fmla="*/ 1299388 h 4383314"/>
              <a:gd name="connsiteX7" fmla="*/ 1299388 w 3614056"/>
              <a:gd name="connsiteY7" fmla="*/ 0 h 43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4056" h="4383314">
                <a:moveTo>
                  <a:pt x="1299388" y="0"/>
                </a:moveTo>
                <a:lnTo>
                  <a:pt x="3614056" y="0"/>
                </a:lnTo>
                <a:lnTo>
                  <a:pt x="3614056" y="4383314"/>
                </a:lnTo>
                <a:lnTo>
                  <a:pt x="7531" y="4383314"/>
                </a:lnTo>
                <a:lnTo>
                  <a:pt x="6709" y="4377924"/>
                </a:lnTo>
                <a:cubicBezTo>
                  <a:pt x="2272" y="4334242"/>
                  <a:pt x="0" y="4289921"/>
                  <a:pt x="0" y="4245069"/>
                </a:cubicBezTo>
                <a:lnTo>
                  <a:pt x="0" y="1299388"/>
                </a:lnTo>
                <a:cubicBezTo>
                  <a:pt x="0" y="581756"/>
                  <a:pt x="581756" y="0"/>
                  <a:pt x="1299388" y="0"/>
                </a:cubicBezTo>
                <a:close/>
              </a:path>
            </a:pathLst>
          </a:custGeom>
          <a:solidFill>
            <a:srgbClr val="354659"/>
          </a:solidFill>
          <a:ln>
            <a:noFill/>
          </a:ln>
          <a:effectLst>
            <a:outerShdw blurRad="114300" sx="102000" sy="102000" algn="ctr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7A515E-D0DA-E17A-3957-D0535F72A453}"/>
              </a:ext>
            </a:extLst>
          </p:cNvPr>
          <p:cNvSpPr txBox="1"/>
          <p:nvPr/>
        </p:nvSpPr>
        <p:spPr>
          <a:xfrm>
            <a:off x="7478188" y="2911473"/>
            <a:ext cx="307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spc="70" dirty="0">
                <a:solidFill>
                  <a:srgbClr val="92D050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WASTE MANAGEMENT AND INCLUSIVE SOCIETY</a:t>
            </a:r>
            <a:endParaRPr lang="en-US" sz="1400" b="1" spc="70" dirty="0">
              <a:solidFill>
                <a:srgbClr val="92D050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69BFC-DEBA-A57E-41FF-6B74AD13BB25}"/>
              </a:ext>
            </a:extLst>
          </p:cNvPr>
          <p:cNvSpPr txBox="1"/>
          <p:nvPr/>
        </p:nvSpPr>
        <p:spPr>
          <a:xfrm>
            <a:off x="8543689" y="2170580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03</a:t>
            </a:r>
            <a:endParaRPr lang="en-US" sz="5400" b="1" dirty="0">
              <a:solidFill>
                <a:srgbClr val="8BC53F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A41F4401-97AC-E32A-E954-8D9DE68DA591}"/>
              </a:ext>
            </a:extLst>
          </p:cNvPr>
          <p:cNvSpPr/>
          <p:nvPr/>
        </p:nvSpPr>
        <p:spPr>
          <a:xfrm rot="16200000">
            <a:off x="2376583" y="2357438"/>
            <a:ext cx="198184" cy="2553162"/>
          </a:xfrm>
          <a:prstGeom prst="leftBrace">
            <a:avLst/>
          </a:prstGeom>
          <a:ln>
            <a:solidFill>
              <a:srgbClr val="32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D75CD4-95EF-C249-2B07-BA9EC74F2228}"/>
              </a:ext>
            </a:extLst>
          </p:cNvPr>
          <p:cNvSpPr txBox="1"/>
          <p:nvPr/>
        </p:nvSpPr>
        <p:spPr>
          <a:xfrm>
            <a:off x="1243973" y="4057926"/>
            <a:ext cx="246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Transferring knowledge and developing tools and methods for identifying key aspects of the circular economy.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F478210-D006-08E0-13D1-E8CECD524DB6}"/>
              </a:ext>
            </a:extLst>
          </p:cNvPr>
          <p:cNvSpPr/>
          <p:nvPr/>
        </p:nvSpPr>
        <p:spPr>
          <a:xfrm rot="16200000">
            <a:off x="5753921" y="2308728"/>
            <a:ext cx="208038" cy="2613871"/>
          </a:xfrm>
          <a:prstGeom prst="leftBrace">
            <a:avLst/>
          </a:prstGeom>
          <a:ln>
            <a:solidFill>
              <a:srgbClr val="32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8B1DF-E55D-04D7-D3B5-D846212C8B99}"/>
              </a:ext>
            </a:extLst>
          </p:cNvPr>
          <p:cNvSpPr txBox="1"/>
          <p:nvPr/>
        </p:nvSpPr>
        <p:spPr>
          <a:xfrm>
            <a:off x="4575843" y="4096633"/>
            <a:ext cx="258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Identification of indicators and development of models with the aim of reducing biodiversity in cities.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D478558F-F03C-AB8D-191C-78CDBA5BA417}"/>
              </a:ext>
            </a:extLst>
          </p:cNvPr>
          <p:cNvSpPr/>
          <p:nvPr/>
        </p:nvSpPr>
        <p:spPr>
          <a:xfrm rot="16200000">
            <a:off x="8895058" y="2333203"/>
            <a:ext cx="146675" cy="2626282"/>
          </a:xfrm>
          <a:prstGeom prst="leftBrace">
            <a:avLst/>
          </a:prstGeom>
          <a:ln>
            <a:solidFill>
              <a:srgbClr val="32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2E002F-08F6-88F4-6E15-578C99893560}"/>
              </a:ext>
            </a:extLst>
          </p:cNvPr>
          <p:cNvSpPr txBox="1"/>
          <p:nvPr/>
        </p:nvSpPr>
        <p:spPr>
          <a:xfrm>
            <a:off x="7651061" y="4096632"/>
            <a:ext cx="2626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Research on the socio-economic status of collectors of secondary raw materials.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A7D1082-6CA8-BA90-29CE-76264E11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851" y="6231310"/>
            <a:ext cx="1809081" cy="36438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51076C4-8CEB-D944-85F6-807B84C13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8394" y="6130695"/>
            <a:ext cx="7978720" cy="5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9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F07584-B8D6-816D-7143-9F578C950E2C}"/>
              </a:ext>
            </a:extLst>
          </p:cNvPr>
          <p:cNvSpPr txBox="1"/>
          <p:nvPr/>
        </p:nvSpPr>
        <p:spPr>
          <a:xfrm>
            <a:off x="193763" y="134101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04</a:t>
            </a:r>
            <a:endParaRPr lang="en-US" sz="5400" b="1" dirty="0">
              <a:solidFill>
                <a:srgbClr val="8BC53F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A1BB1-D89F-7620-3C45-AE8A120B6C65}"/>
              </a:ext>
            </a:extLst>
          </p:cNvPr>
          <p:cNvSpPr/>
          <p:nvPr/>
        </p:nvSpPr>
        <p:spPr>
          <a:xfrm>
            <a:off x="1296469" y="310085"/>
            <a:ext cx="6021301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2000" b="1" dirty="0">
                <a:solidFill>
                  <a:srgbClr val="328C99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RESOURCES AND ACTIVITIES</a:t>
            </a:r>
            <a:endParaRPr lang="en-US" sz="2000" b="1" dirty="0">
              <a:solidFill>
                <a:srgbClr val="328C99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oogle Shape;10723;p93">
            <a:extLst>
              <a:ext uri="{FF2B5EF4-FFF2-40B4-BE49-F238E27FC236}">
                <a16:creationId xmlns:a16="http://schemas.microsoft.com/office/drawing/2014/main" id="{BC43EB8A-4CE7-4E50-AC93-90073E81A7E5}"/>
              </a:ext>
            </a:extLst>
          </p:cNvPr>
          <p:cNvGrpSpPr/>
          <p:nvPr/>
        </p:nvGrpSpPr>
        <p:grpSpPr>
          <a:xfrm>
            <a:off x="1375045" y="1805093"/>
            <a:ext cx="365373" cy="368987"/>
            <a:chOff x="-59100700" y="1911950"/>
            <a:chExt cx="315875" cy="319000"/>
          </a:xfrm>
        </p:grpSpPr>
        <p:sp>
          <p:nvSpPr>
            <p:cNvPr id="8" name="Google Shape;10724;p93">
              <a:extLst>
                <a:ext uri="{FF2B5EF4-FFF2-40B4-BE49-F238E27FC236}">
                  <a16:creationId xmlns:a16="http://schemas.microsoft.com/office/drawing/2014/main" id="{B6024BDB-E6EF-339C-8D5C-3F8B89B8A6FA}"/>
                </a:ext>
              </a:extLst>
            </p:cNvPr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725;p93">
              <a:extLst>
                <a:ext uri="{FF2B5EF4-FFF2-40B4-BE49-F238E27FC236}">
                  <a16:creationId xmlns:a16="http://schemas.microsoft.com/office/drawing/2014/main" id="{2F0DAB9F-9B1B-FBB0-EDD9-9E92D647CF13}"/>
                </a:ext>
              </a:extLst>
            </p:cNvPr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726;p93">
              <a:extLst>
                <a:ext uri="{FF2B5EF4-FFF2-40B4-BE49-F238E27FC236}">
                  <a16:creationId xmlns:a16="http://schemas.microsoft.com/office/drawing/2014/main" id="{EE425FA8-D8C0-5C41-6F04-FDC40DC59F74}"/>
                </a:ext>
              </a:extLst>
            </p:cNvPr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27;p93">
              <a:extLst>
                <a:ext uri="{FF2B5EF4-FFF2-40B4-BE49-F238E27FC236}">
                  <a16:creationId xmlns:a16="http://schemas.microsoft.com/office/drawing/2014/main" id="{E9EDC46F-D6B8-5880-C00D-F8F9823079DB}"/>
                </a:ext>
              </a:extLst>
            </p:cNvPr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28;p93">
              <a:extLst>
                <a:ext uri="{FF2B5EF4-FFF2-40B4-BE49-F238E27FC236}">
                  <a16:creationId xmlns:a16="http://schemas.microsoft.com/office/drawing/2014/main" id="{42332DEB-6681-A799-7BB1-E9ACA67A7158}"/>
                </a:ext>
              </a:extLst>
            </p:cNvPr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729;p93">
              <a:extLst>
                <a:ext uri="{FF2B5EF4-FFF2-40B4-BE49-F238E27FC236}">
                  <a16:creationId xmlns:a16="http://schemas.microsoft.com/office/drawing/2014/main" id="{628CCAC4-430F-3202-CBAE-453A491106B8}"/>
                </a:ext>
              </a:extLst>
            </p:cNvPr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730;p93">
              <a:extLst>
                <a:ext uri="{FF2B5EF4-FFF2-40B4-BE49-F238E27FC236}">
                  <a16:creationId xmlns:a16="http://schemas.microsoft.com/office/drawing/2014/main" id="{A4489B88-6989-CC5B-CCB5-B3A4FE9BEC01}"/>
                </a:ext>
              </a:extLst>
            </p:cNvPr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731;p93">
              <a:extLst>
                <a:ext uri="{FF2B5EF4-FFF2-40B4-BE49-F238E27FC236}">
                  <a16:creationId xmlns:a16="http://schemas.microsoft.com/office/drawing/2014/main" id="{8201E146-1131-0325-DDC4-A7BD4D1919F7}"/>
                </a:ext>
              </a:extLst>
            </p:cNvPr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732;p93">
              <a:extLst>
                <a:ext uri="{FF2B5EF4-FFF2-40B4-BE49-F238E27FC236}">
                  <a16:creationId xmlns:a16="http://schemas.microsoft.com/office/drawing/2014/main" id="{361FD867-1EE3-CFA5-813B-C63A098CBF0F}"/>
                </a:ext>
              </a:extLst>
            </p:cNvPr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733;p93">
              <a:extLst>
                <a:ext uri="{FF2B5EF4-FFF2-40B4-BE49-F238E27FC236}">
                  <a16:creationId xmlns:a16="http://schemas.microsoft.com/office/drawing/2014/main" id="{7B5BAD86-1FD5-C853-04C8-FA2985DB9174}"/>
                </a:ext>
              </a:extLst>
            </p:cNvPr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4EAB22-B98D-931A-E454-10AF11610BF8}"/>
              </a:ext>
            </a:extLst>
          </p:cNvPr>
          <p:cNvSpPr txBox="1"/>
          <p:nvPr/>
        </p:nvSpPr>
        <p:spPr>
          <a:xfrm>
            <a:off x="92836" y="2432723"/>
            <a:ext cx="2929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Capacity building</a:t>
            </a:r>
            <a:endParaRPr lang="en-US" sz="1600" b="1" dirty="0"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6F7BDF-E261-7EF6-2E95-F6ACC1247C62}"/>
              </a:ext>
            </a:extLst>
          </p:cNvPr>
          <p:cNvSpPr txBox="1"/>
          <p:nvPr/>
        </p:nvSpPr>
        <p:spPr>
          <a:xfrm>
            <a:off x="92836" y="2802391"/>
            <a:ext cx="292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dirty="0">
                <a:effectLst/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Building capacity and knowledge for managing the shift to a regenerative economy</a:t>
            </a:r>
            <a:endParaRPr lang="en-US" sz="1400" dirty="0"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grpSp>
        <p:nvGrpSpPr>
          <p:cNvPr id="20" name="Google Shape;10594;p93">
            <a:extLst>
              <a:ext uri="{FF2B5EF4-FFF2-40B4-BE49-F238E27FC236}">
                <a16:creationId xmlns:a16="http://schemas.microsoft.com/office/drawing/2014/main" id="{A298FEB1-DDBE-4DA2-CA7E-5D49A1A6F387}"/>
              </a:ext>
            </a:extLst>
          </p:cNvPr>
          <p:cNvGrpSpPr/>
          <p:nvPr/>
        </p:nvGrpSpPr>
        <p:grpSpPr>
          <a:xfrm>
            <a:off x="4211812" y="1805093"/>
            <a:ext cx="366269" cy="366269"/>
            <a:chOff x="-65131525" y="2281350"/>
            <a:chExt cx="316650" cy="316650"/>
          </a:xfrm>
        </p:grpSpPr>
        <p:sp>
          <p:nvSpPr>
            <p:cNvPr id="21" name="Google Shape;10595;p93">
              <a:extLst>
                <a:ext uri="{FF2B5EF4-FFF2-40B4-BE49-F238E27FC236}">
                  <a16:creationId xmlns:a16="http://schemas.microsoft.com/office/drawing/2014/main" id="{840B4D6D-F90E-5BC8-3614-A4DBFA853034}"/>
                </a:ext>
              </a:extLst>
            </p:cNvPr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596;p93">
              <a:extLst>
                <a:ext uri="{FF2B5EF4-FFF2-40B4-BE49-F238E27FC236}">
                  <a16:creationId xmlns:a16="http://schemas.microsoft.com/office/drawing/2014/main" id="{B3BDF85A-A466-1166-CE1D-D071A23DB2BA}"/>
                </a:ext>
              </a:extLst>
            </p:cNvPr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AA4363F-2007-00DC-33BB-CEB6D9F257A3}"/>
              </a:ext>
            </a:extLst>
          </p:cNvPr>
          <p:cNvSpPr txBox="1"/>
          <p:nvPr/>
        </p:nvSpPr>
        <p:spPr>
          <a:xfrm>
            <a:off x="3265739" y="2204025"/>
            <a:ext cx="2258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R&amp;I strategies</a:t>
            </a:r>
            <a:endParaRPr lang="en-US" sz="1600" b="1" dirty="0"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D4B502-4690-78DA-2BD6-A746C2794DC5}"/>
              </a:ext>
            </a:extLst>
          </p:cNvPr>
          <p:cNvSpPr txBox="1"/>
          <p:nvPr/>
        </p:nvSpPr>
        <p:spPr>
          <a:xfrm>
            <a:off x="3054226" y="2540457"/>
            <a:ext cx="2681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dirty="0">
                <a:effectLst/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Joint creation and improvement </a:t>
            </a:r>
            <a:r>
              <a:rPr lang="en" sz="1400" i="0" dirty="0">
                <a:effectLst/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of places </a:t>
            </a:r>
            <a:r>
              <a:rPr lang="en" sz="1400" b="0" i="0" dirty="0">
                <a:effectLst/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to encourage strategies and actions of R&amp;I regenerative development</a:t>
            </a:r>
            <a:endParaRPr lang="en-US" sz="1400" dirty="0"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E628CF-E048-6590-A3E7-C85AC4DE1D0E}"/>
              </a:ext>
            </a:extLst>
          </p:cNvPr>
          <p:cNvSpPr txBox="1"/>
          <p:nvPr/>
        </p:nvSpPr>
        <p:spPr>
          <a:xfrm>
            <a:off x="5916411" y="2281902"/>
            <a:ext cx="27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Cooperation and networking</a:t>
            </a:r>
            <a:endParaRPr lang="en-US" sz="1600" b="1" dirty="0"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0B3E34-227A-7C70-FBD8-19E953C06B5D}"/>
              </a:ext>
            </a:extLst>
          </p:cNvPr>
          <p:cNvSpPr txBox="1"/>
          <p:nvPr/>
        </p:nvSpPr>
        <p:spPr>
          <a:xfrm>
            <a:off x="5812236" y="2869088"/>
            <a:ext cx="292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dirty="0">
                <a:effectLst/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Mutual cooperation and networking with business and the local community</a:t>
            </a:r>
            <a:endParaRPr lang="en-US" sz="1400" dirty="0"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BB1E92-3F05-B9CA-4245-753A9CD7A6A9}"/>
              </a:ext>
            </a:extLst>
          </p:cNvPr>
          <p:cNvSpPr txBox="1"/>
          <p:nvPr/>
        </p:nvSpPr>
        <p:spPr>
          <a:xfrm>
            <a:off x="9202399" y="2440081"/>
            <a:ext cx="2595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Database and tools</a:t>
            </a:r>
            <a:endParaRPr lang="en-US" sz="1600" b="1" dirty="0"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962D30-4877-C6AE-0349-A937B8A16B9C}"/>
              </a:ext>
            </a:extLst>
          </p:cNvPr>
          <p:cNvSpPr txBox="1"/>
          <p:nvPr/>
        </p:nvSpPr>
        <p:spPr>
          <a:xfrm>
            <a:off x="9035096" y="2986720"/>
            <a:ext cx="292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dirty="0">
                <a:effectLst/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Monitoring results through the use of common databases and tools</a:t>
            </a:r>
            <a:endParaRPr lang="en-US" sz="1400" dirty="0"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grpSp>
        <p:nvGrpSpPr>
          <p:cNvPr id="29" name="Google Shape;10661;p93">
            <a:extLst>
              <a:ext uri="{FF2B5EF4-FFF2-40B4-BE49-F238E27FC236}">
                <a16:creationId xmlns:a16="http://schemas.microsoft.com/office/drawing/2014/main" id="{E51B5F80-C4AA-2379-E0F8-3CB6B429646B}"/>
              </a:ext>
            </a:extLst>
          </p:cNvPr>
          <p:cNvGrpSpPr/>
          <p:nvPr/>
        </p:nvGrpSpPr>
        <p:grpSpPr>
          <a:xfrm>
            <a:off x="7092639" y="1805093"/>
            <a:ext cx="368987" cy="366992"/>
            <a:chOff x="-64401400" y="1914475"/>
            <a:chExt cx="319000" cy="317275"/>
          </a:xfrm>
        </p:grpSpPr>
        <p:sp>
          <p:nvSpPr>
            <p:cNvPr id="30" name="Google Shape;10662;p93">
              <a:extLst>
                <a:ext uri="{FF2B5EF4-FFF2-40B4-BE49-F238E27FC236}">
                  <a16:creationId xmlns:a16="http://schemas.microsoft.com/office/drawing/2014/main" id="{EA67B311-1B57-AB28-06C7-66323EC99968}"/>
                </a:ext>
              </a:extLst>
            </p:cNvPr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63;p93">
              <a:extLst>
                <a:ext uri="{FF2B5EF4-FFF2-40B4-BE49-F238E27FC236}">
                  <a16:creationId xmlns:a16="http://schemas.microsoft.com/office/drawing/2014/main" id="{0F736D4E-260E-18FE-2C64-3B5A0E6358C6}"/>
                </a:ext>
              </a:extLst>
            </p:cNvPr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664;p93">
              <a:extLst>
                <a:ext uri="{FF2B5EF4-FFF2-40B4-BE49-F238E27FC236}">
                  <a16:creationId xmlns:a16="http://schemas.microsoft.com/office/drawing/2014/main" id="{683B28D4-62F0-FE1F-8CF6-03C79163F611}"/>
                </a:ext>
              </a:extLst>
            </p:cNvPr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dk2"/>
            </a:solidFill>
            <a:ln>
              <a:solidFill>
                <a:srgbClr val="8BC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0150;p91">
            <a:extLst>
              <a:ext uri="{FF2B5EF4-FFF2-40B4-BE49-F238E27FC236}">
                <a16:creationId xmlns:a16="http://schemas.microsoft.com/office/drawing/2014/main" id="{B409934D-32CA-4CD0-1A3F-E2D07F953DB5}"/>
              </a:ext>
            </a:extLst>
          </p:cNvPr>
          <p:cNvSpPr/>
          <p:nvPr/>
        </p:nvSpPr>
        <p:spPr>
          <a:xfrm>
            <a:off x="10329899" y="1805093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chemeClr val="dk2"/>
          </a:solidFill>
          <a:ln>
            <a:solidFill>
              <a:srgbClr val="8BC53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DC8E0A90-CE0C-8FF6-6B57-6A4BA9044A03}"/>
              </a:ext>
            </a:extLst>
          </p:cNvPr>
          <p:cNvSpPr/>
          <p:nvPr/>
        </p:nvSpPr>
        <p:spPr>
          <a:xfrm rot="16200000">
            <a:off x="1453713" y="2780084"/>
            <a:ext cx="208038" cy="2039998"/>
          </a:xfrm>
          <a:prstGeom prst="leftBrace">
            <a:avLst/>
          </a:prstGeom>
          <a:ln>
            <a:solidFill>
              <a:srgbClr val="32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E5CFCD-FC00-873B-AE83-A70FE5BF1F51}"/>
              </a:ext>
            </a:extLst>
          </p:cNvPr>
          <p:cNvSpPr txBox="1"/>
          <p:nvPr/>
        </p:nvSpPr>
        <p:spPr>
          <a:xfrm>
            <a:off x="326030" y="3966250"/>
            <a:ext cx="246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Workshops; trainings, visits, exchanges...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00D60051-FE61-9155-58F7-0A52CE5E45E4}"/>
              </a:ext>
            </a:extLst>
          </p:cNvPr>
          <p:cNvSpPr/>
          <p:nvPr/>
        </p:nvSpPr>
        <p:spPr>
          <a:xfrm rot="16200000">
            <a:off x="4272520" y="2709938"/>
            <a:ext cx="224078" cy="2179159"/>
          </a:xfrm>
          <a:prstGeom prst="leftBrace">
            <a:avLst/>
          </a:prstGeom>
          <a:ln>
            <a:solidFill>
              <a:srgbClr val="32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4EF42D-7280-7417-FC9E-DD311F191239}"/>
              </a:ext>
            </a:extLst>
          </p:cNvPr>
          <p:cNvSpPr txBox="1"/>
          <p:nvPr/>
        </p:nvSpPr>
        <p:spPr>
          <a:xfrm>
            <a:off x="3363345" y="4117097"/>
            <a:ext cx="2063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MICEB 2024-2028; joint papers; joint project proposals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FBC1D343-0395-68CD-19B7-CCE35E71F9D2}"/>
              </a:ext>
            </a:extLst>
          </p:cNvPr>
          <p:cNvSpPr/>
          <p:nvPr/>
        </p:nvSpPr>
        <p:spPr>
          <a:xfrm rot="16200000">
            <a:off x="7182967" y="2667743"/>
            <a:ext cx="188331" cy="2243794"/>
          </a:xfrm>
          <a:prstGeom prst="leftBrace">
            <a:avLst/>
          </a:prstGeom>
          <a:ln>
            <a:solidFill>
              <a:srgbClr val="32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613894-79FB-DA70-5EBA-C7C98C351ACD}"/>
              </a:ext>
            </a:extLst>
          </p:cNvPr>
          <p:cNvSpPr txBox="1"/>
          <p:nvPr/>
        </p:nvSpPr>
        <p:spPr>
          <a:xfrm>
            <a:off x="6245531" y="3888085"/>
            <a:ext cx="2063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Creating a methodology for a better synergy of the meaning of the "green" transition of three perspectives...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C79C08-8A90-BC62-5FD7-44C1B6E4D858}"/>
              </a:ext>
            </a:extLst>
          </p:cNvPr>
          <p:cNvSpPr txBox="1"/>
          <p:nvPr/>
        </p:nvSpPr>
        <p:spPr>
          <a:xfrm>
            <a:off x="9468391" y="3932431"/>
            <a:ext cx="206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200" dirty="0">
                <a:solidFill>
                  <a:srgbClr val="328C99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Knowledge Hub (crossreis.com)</a:t>
            </a:r>
            <a:endParaRPr lang="sr-Latn-ME" sz="1200" b="1" dirty="0">
              <a:solidFill>
                <a:srgbClr val="328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1D2C8E9B-5218-4529-95AD-5B404C145D09}"/>
              </a:ext>
            </a:extLst>
          </p:cNvPr>
          <p:cNvSpPr/>
          <p:nvPr/>
        </p:nvSpPr>
        <p:spPr>
          <a:xfrm rot="16200000">
            <a:off x="10405827" y="2641881"/>
            <a:ext cx="188331" cy="2243794"/>
          </a:xfrm>
          <a:prstGeom prst="leftBrace">
            <a:avLst/>
          </a:prstGeom>
          <a:ln>
            <a:solidFill>
              <a:srgbClr val="328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0E5008D1-61C3-6242-F1D7-279FBCB2B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851" y="6231310"/>
            <a:ext cx="1809081" cy="364384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863853F-9273-EB22-8CB8-D98484E28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8394" y="6130695"/>
            <a:ext cx="7978720" cy="5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9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D19B37-2379-64A7-5ABB-9EEFE6031819}"/>
              </a:ext>
            </a:extLst>
          </p:cNvPr>
          <p:cNvSpPr txBox="1"/>
          <p:nvPr/>
        </p:nvSpPr>
        <p:spPr>
          <a:xfrm>
            <a:off x="200285" y="111443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05</a:t>
            </a:r>
            <a:endParaRPr lang="en-US" sz="5400" b="1" dirty="0">
              <a:solidFill>
                <a:srgbClr val="8BC53F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0B4ADA-45A1-D979-3A65-C6A30E5D2B47}"/>
              </a:ext>
            </a:extLst>
          </p:cNvPr>
          <p:cNvSpPr/>
          <p:nvPr/>
        </p:nvSpPr>
        <p:spPr>
          <a:xfrm>
            <a:off x="1287591" y="316355"/>
            <a:ext cx="5425480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sz="2000" b="1" dirty="0">
                <a:solidFill>
                  <a:srgbClr val="328C99"/>
                </a:solidFill>
                <a:latin typeface="Century Gothic" panose="020B0502020202020204" pitchFamily="34" charset="0"/>
                <a:cs typeface="Segoe UI Light" panose="020B0502040204020203" pitchFamily="34" charset="0"/>
              </a:rPr>
              <a:t>WORK PACKAGES</a:t>
            </a:r>
            <a:endParaRPr lang="en-US" sz="2000" b="1" dirty="0">
              <a:solidFill>
                <a:srgbClr val="328C99"/>
              </a:solidFill>
              <a:latin typeface="Century Gothic" panose="020B0502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16DCB783-F8F9-162F-4145-549E39ED9C57}"/>
              </a:ext>
            </a:extLst>
          </p:cNvPr>
          <p:cNvSpPr/>
          <p:nvPr/>
        </p:nvSpPr>
        <p:spPr>
          <a:xfrm>
            <a:off x="665825" y="119848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UOM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7965FB39-1E90-DF64-53A2-4539E1B36283}"/>
              </a:ext>
            </a:extLst>
          </p:cNvPr>
          <p:cNvSpPr/>
          <p:nvPr/>
        </p:nvSpPr>
        <p:spPr>
          <a:xfrm>
            <a:off x="2658174" y="119848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EFRI</a:t>
            </a: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0C06F8AD-2A7D-4D28-F131-BFD296182967}"/>
              </a:ext>
            </a:extLst>
          </p:cNvPr>
          <p:cNvSpPr/>
          <p:nvPr/>
        </p:nvSpPr>
        <p:spPr>
          <a:xfrm>
            <a:off x="4586176" y="1228260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FEUN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553D5957-214A-C1B4-FCCA-53844914740F}"/>
              </a:ext>
            </a:extLst>
          </p:cNvPr>
          <p:cNvSpPr/>
          <p:nvPr/>
        </p:nvSpPr>
        <p:spPr>
          <a:xfrm>
            <a:off x="6677241" y="1228260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UL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A44C222-4DE8-8E4E-6095-9A3A64F0633D}"/>
              </a:ext>
            </a:extLst>
          </p:cNvPr>
          <p:cNvSpPr/>
          <p:nvPr/>
        </p:nvSpPr>
        <p:spPr>
          <a:xfrm>
            <a:off x="8637107" y="1233992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OSLOMET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60C5146C-294D-F1F8-C6B2-E3F7487B648C}"/>
              </a:ext>
            </a:extLst>
          </p:cNvPr>
          <p:cNvSpPr/>
          <p:nvPr/>
        </p:nvSpPr>
        <p:spPr>
          <a:xfrm>
            <a:off x="10532501" y="1233993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EMEA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BD6D3F-E8D9-0164-FE3A-C2039E04B811}"/>
              </a:ext>
            </a:extLst>
          </p:cNvPr>
          <p:cNvCxnSpPr>
            <a:stCxn id="7" idx="1"/>
          </p:cNvCxnSpPr>
          <p:nvPr/>
        </p:nvCxnSpPr>
        <p:spPr>
          <a:xfrm flipH="1">
            <a:off x="1167413" y="1757776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D22180-B451-B024-D730-5D2E13F96EF6}"/>
              </a:ext>
            </a:extLst>
          </p:cNvPr>
          <p:cNvCxnSpPr/>
          <p:nvPr/>
        </p:nvCxnSpPr>
        <p:spPr>
          <a:xfrm flipH="1">
            <a:off x="3159762" y="1757775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CF11ED-59C9-C11B-0D2A-20C7F8785785}"/>
              </a:ext>
            </a:extLst>
          </p:cNvPr>
          <p:cNvCxnSpPr/>
          <p:nvPr/>
        </p:nvCxnSpPr>
        <p:spPr>
          <a:xfrm flipH="1">
            <a:off x="5086283" y="1787554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75AC69-D073-E801-7290-7050483FACCE}"/>
              </a:ext>
            </a:extLst>
          </p:cNvPr>
          <p:cNvCxnSpPr/>
          <p:nvPr/>
        </p:nvCxnSpPr>
        <p:spPr>
          <a:xfrm flipH="1">
            <a:off x="7178829" y="1793450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E07CD5-3359-C641-EFC3-91BC153E842C}"/>
              </a:ext>
            </a:extLst>
          </p:cNvPr>
          <p:cNvCxnSpPr/>
          <p:nvPr/>
        </p:nvCxnSpPr>
        <p:spPr>
          <a:xfrm flipH="1">
            <a:off x="9135733" y="1793286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F7A09F-C6DF-106F-D811-7F85F6222EB2}"/>
              </a:ext>
            </a:extLst>
          </p:cNvPr>
          <p:cNvCxnSpPr/>
          <p:nvPr/>
        </p:nvCxnSpPr>
        <p:spPr>
          <a:xfrm flipH="1">
            <a:off x="11028165" y="1793286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B9148F-B486-F0B9-68B4-B6B6F8D7F870}"/>
              </a:ext>
            </a:extLst>
          </p:cNvPr>
          <p:cNvSpPr txBox="1"/>
          <p:nvPr/>
        </p:nvSpPr>
        <p:spPr>
          <a:xfrm>
            <a:off x="372864" y="2456248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WP1</a:t>
            </a:r>
          </a:p>
          <a:p>
            <a:pPr algn="ctr"/>
            <a:r>
              <a:rPr lang="en-US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Forging</a:t>
            </a:r>
            <a:r>
              <a:rPr lang="en-US" sz="1400" spc="-2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Innovative</a:t>
            </a:r>
            <a:r>
              <a:rPr lang="en-US" sz="1400" spc="-2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Infrastructures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1FC55E-6C98-F546-775F-D30E4DF62B70}"/>
              </a:ext>
            </a:extLst>
          </p:cNvPr>
          <p:cNvSpPr txBox="1"/>
          <p:nvPr/>
        </p:nvSpPr>
        <p:spPr>
          <a:xfrm>
            <a:off x="2365213" y="2456248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WP2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Fostering Interdisciplinary Ideation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68339A-5DD7-41ED-AAF3-48F2372D207A}"/>
              </a:ext>
            </a:extLst>
          </p:cNvPr>
          <p:cNvSpPr txBox="1"/>
          <p:nvPr/>
        </p:nvSpPr>
        <p:spPr>
          <a:xfrm>
            <a:off x="4293215" y="2450515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WP3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Upgrading Interdisciplinary Ideation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A606D3-C84D-C098-494F-AB59055916CF}"/>
              </a:ext>
            </a:extLst>
          </p:cNvPr>
          <p:cNvSpPr txBox="1"/>
          <p:nvPr/>
        </p:nvSpPr>
        <p:spPr>
          <a:xfrm>
            <a:off x="6384280" y="2450515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WP4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Advances in Interdisciplinary Ideation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7A6376-2FA3-C8FD-90A1-85AB25F9884F}"/>
              </a:ext>
            </a:extLst>
          </p:cNvPr>
          <p:cNvSpPr txBox="1"/>
          <p:nvPr/>
        </p:nvSpPr>
        <p:spPr>
          <a:xfrm>
            <a:off x="8344146" y="2456247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WP5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Empowering Research Excellence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BEC18D-B059-FCB6-2485-EB075CFD0E07}"/>
              </a:ext>
            </a:extLst>
          </p:cNvPr>
          <p:cNvSpPr txBox="1"/>
          <p:nvPr/>
        </p:nvSpPr>
        <p:spPr>
          <a:xfrm>
            <a:off x="9980601" y="2456248"/>
            <a:ext cx="2095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WP6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Global and Local Collaboration: Think globally, act locally</a:t>
            </a:r>
          </a:p>
        </p:txBody>
      </p:sp>
      <p:sp>
        <p:nvSpPr>
          <p:cNvPr id="26" name="Rectangle: Diagonal Corners Snipped 25">
            <a:extLst>
              <a:ext uri="{FF2B5EF4-FFF2-40B4-BE49-F238E27FC236}">
                <a16:creationId xmlns:a16="http://schemas.microsoft.com/office/drawing/2014/main" id="{2E0313A5-F4FF-906A-5EB3-89BD06335253}"/>
              </a:ext>
            </a:extLst>
          </p:cNvPr>
          <p:cNvSpPr/>
          <p:nvPr/>
        </p:nvSpPr>
        <p:spPr>
          <a:xfrm>
            <a:off x="470516" y="3783366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POLIEDRA</a:t>
            </a: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id="{4109E92C-3965-530B-CB09-F349436FCC9F}"/>
              </a:ext>
            </a:extLst>
          </p:cNvPr>
          <p:cNvSpPr/>
          <p:nvPr/>
        </p:nvSpPr>
        <p:spPr>
          <a:xfrm>
            <a:off x="2161023" y="3783366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POLIEDRA</a:t>
            </a:r>
          </a:p>
        </p:txBody>
      </p:sp>
      <p:sp>
        <p:nvSpPr>
          <p:cNvPr id="28" name="Rectangle: Diagonal Corners Snipped 27">
            <a:extLst>
              <a:ext uri="{FF2B5EF4-FFF2-40B4-BE49-F238E27FC236}">
                <a16:creationId xmlns:a16="http://schemas.microsoft.com/office/drawing/2014/main" id="{DE0806C7-9225-6FDD-BB39-28E56313A3D7}"/>
              </a:ext>
            </a:extLst>
          </p:cNvPr>
          <p:cNvSpPr/>
          <p:nvPr/>
        </p:nvSpPr>
        <p:spPr>
          <a:xfrm>
            <a:off x="3778307" y="3813144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EFRI</a:t>
            </a:r>
          </a:p>
        </p:txBody>
      </p:sp>
      <p:sp>
        <p:nvSpPr>
          <p:cNvPr id="29" name="Rectangle: Diagonal Corners Snipped 28">
            <a:extLst>
              <a:ext uri="{FF2B5EF4-FFF2-40B4-BE49-F238E27FC236}">
                <a16:creationId xmlns:a16="http://schemas.microsoft.com/office/drawing/2014/main" id="{2799503E-3FA4-6713-0C9C-5A16D320AEEB}"/>
              </a:ext>
            </a:extLst>
          </p:cNvPr>
          <p:cNvSpPr/>
          <p:nvPr/>
        </p:nvSpPr>
        <p:spPr>
          <a:xfrm>
            <a:off x="5469873" y="3813144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FEUN</a:t>
            </a:r>
          </a:p>
        </p:txBody>
      </p:sp>
      <p:sp>
        <p:nvSpPr>
          <p:cNvPr id="30" name="Rectangle: Diagonal Corners Snipped 29">
            <a:extLst>
              <a:ext uri="{FF2B5EF4-FFF2-40B4-BE49-F238E27FC236}">
                <a16:creationId xmlns:a16="http://schemas.microsoft.com/office/drawing/2014/main" id="{514F8440-8175-7B6C-8B2D-69D0EE5FC6AD}"/>
              </a:ext>
            </a:extLst>
          </p:cNvPr>
          <p:cNvSpPr/>
          <p:nvPr/>
        </p:nvSpPr>
        <p:spPr>
          <a:xfrm>
            <a:off x="7287698" y="3818876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Co-PLAN &amp; DSA</a:t>
            </a: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24A9E899-C410-C216-4E13-64F74A02D5FE}"/>
              </a:ext>
            </a:extLst>
          </p:cNvPr>
          <p:cNvSpPr/>
          <p:nvPr/>
        </p:nvSpPr>
        <p:spPr>
          <a:xfrm>
            <a:off x="9005539" y="3818877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EMEA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5EB91AD-1930-0894-A507-B5BC7D58AA96}"/>
              </a:ext>
            </a:extLst>
          </p:cNvPr>
          <p:cNvCxnSpPr>
            <a:stCxn id="26" idx="1"/>
          </p:cNvCxnSpPr>
          <p:nvPr/>
        </p:nvCxnSpPr>
        <p:spPr>
          <a:xfrm flipH="1">
            <a:off x="972104" y="4342660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097013-7A10-5C57-4E00-97618A11501A}"/>
              </a:ext>
            </a:extLst>
          </p:cNvPr>
          <p:cNvCxnSpPr/>
          <p:nvPr/>
        </p:nvCxnSpPr>
        <p:spPr>
          <a:xfrm flipH="1">
            <a:off x="2662611" y="4342659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C7AEC1-0773-1440-4828-30BF349909BE}"/>
              </a:ext>
            </a:extLst>
          </p:cNvPr>
          <p:cNvCxnSpPr/>
          <p:nvPr/>
        </p:nvCxnSpPr>
        <p:spPr>
          <a:xfrm flipH="1">
            <a:off x="4278414" y="4372438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2B2560D-5431-4C22-523C-28EDEC08821C}"/>
              </a:ext>
            </a:extLst>
          </p:cNvPr>
          <p:cNvCxnSpPr/>
          <p:nvPr/>
        </p:nvCxnSpPr>
        <p:spPr>
          <a:xfrm flipH="1">
            <a:off x="5971461" y="4378334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D05A00-D9F6-7D03-F660-A016D00769E4}"/>
              </a:ext>
            </a:extLst>
          </p:cNvPr>
          <p:cNvCxnSpPr/>
          <p:nvPr/>
        </p:nvCxnSpPr>
        <p:spPr>
          <a:xfrm flipH="1">
            <a:off x="7786324" y="4378170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DFEB5D-1AEB-FFEA-5C65-735571133878}"/>
              </a:ext>
            </a:extLst>
          </p:cNvPr>
          <p:cNvCxnSpPr>
            <a:cxnSpLocks/>
          </p:cNvCxnSpPr>
          <p:nvPr/>
        </p:nvCxnSpPr>
        <p:spPr>
          <a:xfrm flipH="1">
            <a:off x="9501203" y="4378170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7E4FA7C-B5A0-D681-6531-8A60CEE34489}"/>
              </a:ext>
            </a:extLst>
          </p:cNvPr>
          <p:cNvSpPr txBox="1"/>
          <p:nvPr/>
        </p:nvSpPr>
        <p:spPr>
          <a:xfrm>
            <a:off x="177555" y="5041132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WP7</a:t>
            </a:r>
          </a:p>
          <a:p>
            <a:pPr algn="ctr"/>
            <a:r>
              <a:rPr lang="en-US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Cultivating Regenerative Futures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A9AAD1-7009-DF1E-5FCF-8234EC137586}"/>
              </a:ext>
            </a:extLst>
          </p:cNvPr>
          <p:cNvSpPr txBox="1"/>
          <p:nvPr/>
        </p:nvSpPr>
        <p:spPr>
          <a:xfrm>
            <a:off x="1868062" y="5041132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WP8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Living Regenerative Futures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A81BD9-2DE5-EB84-F2A3-1BC88242C642}"/>
              </a:ext>
            </a:extLst>
          </p:cNvPr>
          <p:cNvSpPr txBox="1"/>
          <p:nvPr/>
        </p:nvSpPr>
        <p:spPr>
          <a:xfrm>
            <a:off x="3485346" y="5035399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WP9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Beyond Regenerative Futures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80A822-7983-5C9E-9D8E-58D05C10BBEE}"/>
              </a:ext>
            </a:extLst>
          </p:cNvPr>
          <p:cNvSpPr txBox="1"/>
          <p:nvPr/>
        </p:nvSpPr>
        <p:spPr>
          <a:xfrm>
            <a:off x="5176912" y="5035399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WP10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Dissemination and Outreach Activities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664EA3-E0E1-6023-72AE-A83D831A1A6E}"/>
              </a:ext>
            </a:extLst>
          </p:cNvPr>
          <p:cNvSpPr txBox="1"/>
          <p:nvPr/>
        </p:nvSpPr>
        <p:spPr>
          <a:xfrm>
            <a:off x="6994737" y="5041131"/>
            <a:ext cx="1589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WP11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Dissemination and Outreach Activities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A0E124-18AF-9604-189B-FBE46A038F7D}"/>
              </a:ext>
            </a:extLst>
          </p:cNvPr>
          <p:cNvSpPr txBox="1"/>
          <p:nvPr/>
        </p:nvSpPr>
        <p:spPr>
          <a:xfrm>
            <a:off x="8706654" y="5035399"/>
            <a:ext cx="1589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WP12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Project Management 1</a:t>
            </a:r>
          </a:p>
        </p:txBody>
      </p:sp>
      <p:sp>
        <p:nvSpPr>
          <p:cNvPr id="46" name="Rectangle: Diagonal Corners Snipped 45">
            <a:extLst>
              <a:ext uri="{FF2B5EF4-FFF2-40B4-BE49-F238E27FC236}">
                <a16:creationId xmlns:a16="http://schemas.microsoft.com/office/drawing/2014/main" id="{B60863D7-BA1E-BE16-6340-00B02529CBED}"/>
              </a:ext>
            </a:extLst>
          </p:cNvPr>
          <p:cNvSpPr/>
          <p:nvPr/>
        </p:nvSpPr>
        <p:spPr>
          <a:xfrm>
            <a:off x="10433382" y="3818877"/>
            <a:ext cx="1003177" cy="559294"/>
          </a:xfrm>
          <a:prstGeom prst="snip2Diag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Century Gothic" panose="020B0502020202020204" pitchFamily="34" charset="0"/>
              </a:rPr>
              <a:t>EMEA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7F8313-C75E-0FCE-6537-6AEFC71BB00E}"/>
              </a:ext>
            </a:extLst>
          </p:cNvPr>
          <p:cNvCxnSpPr>
            <a:cxnSpLocks/>
          </p:cNvCxnSpPr>
          <p:nvPr/>
        </p:nvCxnSpPr>
        <p:spPr>
          <a:xfrm flipH="1">
            <a:off x="10929046" y="4378170"/>
            <a:ext cx="1" cy="559293"/>
          </a:xfrm>
          <a:prstGeom prst="straightConnector1">
            <a:avLst/>
          </a:prstGeom>
          <a:ln w="28575">
            <a:solidFill>
              <a:srgbClr val="8BC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CBA7B5C-B955-D11F-1D5D-CDE9563525E3}"/>
              </a:ext>
            </a:extLst>
          </p:cNvPr>
          <p:cNvSpPr txBox="1"/>
          <p:nvPr/>
        </p:nvSpPr>
        <p:spPr>
          <a:xfrm>
            <a:off x="10134497" y="5035399"/>
            <a:ext cx="1589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WP13</a:t>
            </a:r>
          </a:p>
          <a:p>
            <a:pPr algn="ctr"/>
            <a:r>
              <a:rPr lang="en-GB" sz="1400" dirty="0">
                <a:latin typeface="Century Gothic" panose="020B0502020202020204" pitchFamily="34" charset="0"/>
              </a:rPr>
              <a:t>Project Management 2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271CE39B-4484-C328-F6F0-B82AFC217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616" y="6352805"/>
            <a:ext cx="1809081" cy="364384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26ECE319-C9EC-D9D8-98F3-62D3B21F7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7159" y="6252190"/>
            <a:ext cx="7978720" cy="5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095"/>
          <a:stretch>
            <a:fillRect/>
          </a:stretch>
        </p:blipFill>
        <p:spPr/>
      </p:pic>
      <p:sp>
        <p:nvSpPr>
          <p:cNvPr id="48" name="Rectangle 47"/>
          <p:cNvSpPr/>
          <p:nvPr/>
        </p:nvSpPr>
        <p:spPr>
          <a:xfrm>
            <a:off x="3844032" y="0"/>
            <a:ext cx="803966" cy="6873310"/>
          </a:xfrm>
          <a:prstGeom prst="rect">
            <a:avLst/>
          </a:prstGeom>
          <a:solidFill>
            <a:srgbClr val="354659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05802" y="0"/>
            <a:ext cx="1038230" cy="6873310"/>
          </a:xfrm>
          <a:prstGeom prst="rect">
            <a:avLst/>
          </a:prstGeom>
          <a:solidFill>
            <a:srgbClr val="3546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70498" y="2247699"/>
            <a:ext cx="47573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Project Activities</a:t>
            </a:r>
          </a:p>
          <a:p>
            <a:r>
              <a:rPr lang="en-US" b="1" spc="25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January - September 2024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6736755-58CE-1CBF-16E5-A9C235AB2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220" y="1239520"/>
            <a:ext cx="2339589" cy="506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7A8D30-E99C-7284-1963-980C89B63BD0}"/>
              </a:ext>
            </a:extLst>
          </p:cNvPr>
          <p:cNvSpPr txBox="1"/>
          <p:nvPr/>
        </p:nvSpPr>
        <p:spPr>
          <a:xfrm>
            <a:off x="776900" y="2740142"/>
            <a:ext cx="130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400" b="1" dirty="0">
                <a:solidFill>
                  <a:srgbClr val="8BC53F"/>
                </a:solidFill>
                <a:latin typeface="Century Gothic" panose="020B0502020202020204" pitchFamily="34" charset="0"/>
                <a:ea typeface="Montserrat Alternates" charset="0"/>
                <a:cs typeface="Montserrat Alternates" charset="0"/>
              </a:rPr>
              <a:t>06</a:t>
            </a:r>
            <a:endParaRPr lang="en-US" sz="5400" b="1" dirty="0">
              <a:solidFill>
                <a:srgbClr val="8BC53F"/>
              </a:solidFill>
              <a:latin typeface="Century Gothic" panose="020B0502020202020204" pitchFamily="34" charset="0"/>
              <a:ea typeface="Montserrat Alternates" charset="0"/>
              <a:cs typeface="Montserrat Alternat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6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895C7615-EECB-47B7-BAB5-A280A32DEE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7785" r="27785"/>
          <a:stretch/>
        </p:blipFill>
        <p:spPr>
          <a:xfrm>
            <a:off x="6144208" y="0"/>
            <a:ext cx="2981864" cy="3429000"/>
          </a:xfrm>
        </p:spPr>
      </p:pic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8C5DDC27-2CCD-4D55-9189-F2FA4F6676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1" r="3171"/>
          <a:stretch/>
        </p:blipFill>
        <p:spPr>
          <a:xfrm>
            <a:off x="9210136" y="0"/>
            <a:ext cx="2981864" cy="3429000"/>
          </a:xfrm>
          <a:prstGeom prst="rect">
            <a:avLst/>
          </a:prstGeom>
          <a:noFill/>
        </p:spPr>
      </p:pic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91140C38-D128-4F4D-A482-B1C5DDD574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23" r="4823"/>
          <a:stretch/>
        </p:blipFill>
        <p:spPr>
          <a:xfrm>
            <a:off x="9210136" y="3493548"/>
            <a:ext cx="2981864" cy="3429000"/>
          </a:xfrm>
          <a:prstGeom prst="rect">
            <a:avLst/>
          </a:prstGeom>
          <a:noFill/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16F7C78-9023-44EC-9458-08CC91131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387"/>
          <a:stretch>
            <a:fillRect/>
          </a:stretch>
        </p:blipFill>
        <p:spPr>
          <a:xfrm>
            <a:off x="6144206" y="3493546"/>
            <a:ext cx="2981865" cy="342900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8A9EC-059F-43B6-97AF-A6D4FB61ED24}"/>
              </a:ext>
            </a:extLst>
          </p:cNvPr>
          <p:cNvSpPr txBox="1"/>
          <p:nvPr/>
        </p:nvSpPr>
        <p:spPr>
          <a:xfrm>
            <a:off x="320548" y="1213708"/>
            <a:ext cx="572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25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Kick-off Meeting</a:t>
            </a:r>
          </a:p>
          <a:p>
            <a:r>
              <a:rPr lang="en-US" sz="1600" spc="25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29-30 January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088DC-F87C-4FFB-BD11-76BAAEEF4480}"/>
              </a:ext>
            </a:extLst>
          </p:cNvPr>
          <p:cNvSpPr txBox="1"/>
          <p:nvPr/>
        </p:nvSpPr>
        <p:spPr>
          <a:xfrm>
            <a:off x="320547" y="2308487"/>
            <a:ext cx="572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25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3-day Visit to EFRI</a:t>
            </a:r>
          </a:p>
          <a:p>
            <a:r>
              <a:rPr lang="en-US" sz="1600" spc="25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June 19-21th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B4C1E-A3F0-4D54-94EA-E7B6AFE9B405}"/>
              </a:ext>
            </a:extLst>
          </p:cNvPr>
          <p:cNvSpPr txBox="1"/>
          <p:nvPr/>
        </p:nvSpPr>
        <p:spPr>
          <a:xfrm>
            <a:off x="320546" y="3485196"/>
            <a:ext cx="572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25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3-day Visit to FEUN</a:t>
            </a:r>
          </a:p>
          <a:p>
            <a:r>
              <a:rPr lang="en-US" sz="1600" spc="25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June 26-28th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D62C4-4636-4100-8C22-2EE37EFC98EE}"/>
              </a:ext>
            </a:extLst>
          </p:cNvPr>
          <p:cNvSpPr txBox="1"/>
          <p:nvPr/>
        </p:nvSpPr>
        <p:spPr>
          <a:xfrm>
            <a:off x="320545" y="4661905"/>
            <a:ext cx="5727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25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3-day Visit to UOM</a:t>
            </a:r>
          </a:p>
          <a:p>
            <a:r>
              <a:rPr lang="en-US" sz="3600" spc="25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&amp; MICEB 2024</a:t>
            </a:r>
          </a:p>
          <a:p>
            <a:r>
              <a:rPr lang="en-US" sz="1600" spc="25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September 11-13th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368486-4794-4B60-B23A-9F6B1D3EDE22}"/>
              </a:ext>
            </a:extLst>
          </p:cNvPr>
          <p:cNvSpPr txBox="1"/>
          <p:nvPr/>
        </p:nvSpPr>
        <p:spPr>
          <a:xfrm>
            <a:off x="320545" y="410991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BC53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Forging</a:t>
            </a:r>
            <a:r>
              <a:rPr lang="en-US" sz="2400" b="1" spc="-25" dirty="0">
                <a:solidFill>
                  <a:srgbClr val="8BC53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BC53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Innovative</a:t>
            </a:r>
            <a:r>
              <a:rPr lang="en-US" sz="2400" b="1" spc="-25" dirty="0">
                <a:solidFill>
                  <a:srgbClr val="8BC53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8BC53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Infrastructures</a:t>
            </a:r>
            <a:endParaRPr lang="en-GB" sz="2400" b="1" dirty="0">
              <a:solidFill>
                <a:srgbClr val="8BC53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4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949</Words>
  <Application>Microsoft Office PowerPoint</Application>
  <PresentationFormat>Widescreen</PresentationFormat>
  <Paragraphs>199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 Muka</dc:creator>
  <cp:lastModifiedBy>rea muka</cp:lastModifiedBy>
  <cp:revision>14</cp:revision>
  <dcterms:created xsi:type="dcterms:W3CDTF">2024-09-16T12:34:21Z</dcterms:created>
  <dcterms:modified xsi:type="dcterms:W3CDTF">2024-09-26T13:17:36Z</dcterms:modified>
</cp:coreProperties>
</file>